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68" r:id="rId2"/>
    <p:sldId id="269" r:id="rId3"/>
    <p:sldId id="270" r:id="rId4"/>
    <p:sldId id="273" r:id="rId5"/>
    <p:sldId id="276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6" r:id="rId14"/>
    <p:sldId id="287" r:id="rId15"/>
    <p:sldId id="288" r:id="rId16"/>
    <p:sldId id="289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427" autoAdjust="0"/>
  </p:normalViewPr>
  <p:slideViewPr>
    <p:cSldViewPr snapToGrid="0">
      <p:cViewPr varScale="1">
        <p:scale>
          <a:sx n="98" d="100"/>
          <a:sy n="98" d="100"/>
        </p:scale>
        <p:origin x="10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AA55D-79E7-4156-8E70-2B1A66CF3818}" type="datetimeFigureOut">
              <a:rPr lang="ru-RU" smtClean="0"/>
              <a:t>26.06.2024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778D-3FF8-48FE-9836-FE66BEB040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5226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4778D-3FF8-48FE-9836-FE66BEB0403C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7835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F4778D-3FF8-48FE-9836-FE66BEB0403C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26927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4778D-3FF8-48FE-9836-FE66BEB040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05235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4778D-3FF8-48FE-9836-FE66BEB040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288317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4778D-3FF8-48FE-9836-FE66BEB040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80323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4778D-3FF8-48FE-9836-FE66BEB040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367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4778D-3FF8-48FE-9836-FE66BEB040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68552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5F4778D-3FF8-48FE-9836-FE66BEB0403C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92899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3528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938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38693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4201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166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4557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9334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8859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771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2710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132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2DE597B-C99C-4926-8AEA-4A137A3CC295}" type="datetimeFigureOut">
              <a:rPr lang="ru-RU" smtClean="0"/>
              <a:pPr/>
              <a:t>26.06.2024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C9FC731E-9388-444D-A460-9792BFDE5E9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18103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obr@gov.spb.r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mailto:krasnder@mail.r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mailto:kobr@gov.spb.ru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info.lsit@obr.gov.spb.ru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mailto:priem@spbteim.ru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mailto:priem@spbteim.ru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4287A5D-22CB-469A-9991-A3EE4D1702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2071" y="2608876"/>
            <a:ext cx="3701411" cy="21035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897297" y="559292"/>
            <a:ext cx="7915088" cy="499528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Государственное бюджетное профессиональное образовательное учреждение «Санкт-Петербургский технический колледж» 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ГБПОУ «Санкт-Петербургский технический колледж»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Адреса колледжа: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   195067,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Меншиковский пр., дом 2, лит. А, Б;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    195067,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Меншиковский пр., дом 8, лит. А, Д;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195220,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Гжатская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ул., дом 7, лит. А, В.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(</a:t>
            </a:r>
            <a:r>
              <a:rPr lang="ru-RU" sz="1600" i="1" dirty="0">
                <a:solidFill>
                  <a:schemeClr val="tx1"/>
                </a:solidFill>
                <a:latin typeface="Roboto"/>
              </a:rPr>
              <a:t>имеется возможность предоставления общежития всем нуждающимся иногородним обучающимся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).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 + 7 (812) 409-87-90— приёмная комиссия.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пн-пт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9.00 – 17.00.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 </a:t>
            </a: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4"/>
              </a:rPr>
              <a:t>kobr@gov.spb.ru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https://spbtk.ru/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060" y="459909"/>
            <a:ext cx="2947481" cy="132343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9 классы(4)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72326"/>
            <a:ext cx="12192000" cy="1292662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технология машиностроения; техническое обслуживание и ремонт двигателей, систем и агрегатов автомобилей; организация перевозок и управление на транспорте; туризм; гостиничное дело; управление качеством продукции, процессов и услуг (по отраслям). 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6852239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5672180"/>
              </p:ext>
            </p:extLst>
          </p:nvPr>
        </p:nvGraphicFramePr>
        <p:xfrm>
          <a:off x="0" y="0"/>
          <a:ext cx="12192000" cy="686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22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Управление качеством промышленной продукции (техник)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4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Операционная деятельность в логистике (операционный логист)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Обеспечение информационной безопасности автоматизированных систем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Прикладная геодезия(специалист по геодезии)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Издательское дело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6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Экономика и бухгалтерский учет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0266826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Оператор станков с программным управлением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1677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6621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758541" y="477821"/>
            <a:ext cx="8257868" cy="48290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Санкт-Петербургское государственное бюджетное профессиональное образовательное учреждение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«Колледж отраслевых технологий «Краснодеревец»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СПб ГБПОУ колледж отраслевых технологий «Краснодеревец»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Адреса колледжа: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195267,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ул. Ушинского, д. 16, лит. А.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Roboto"/>
              </a:rPr>
              <a:t>     тел+7 (812) 531-44-27 </a:t>
            </a:r>
            <a:r>
              <a:rPr lang="en-US" sz="1600" dirty="0">
                <a:solidFill>
                  <a:srgbClr val="000000"/>
                </a:solidFill>
                <a:latin typeface="Roboto"/>
              </a:rPr>
              <a:t>/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тел. +7 (812) 776-96-04</a:t>
            </a:r>
            <a:r>
              <a:rPr lang="en-US" sz="1600" dirty="0">
                <a:solidFill>
                  <a:srgbClr val="000000"/>
                </a:solidFill>
                <a:latin typeface="Roboto"/>
              </a:rPr>
              <a:t>- 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приемная комиссия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График работы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пятидневная рабочая неделя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пн-пт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9.00 – 17.30.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Roboto"/>
                <a:hlinkClick r:id="rId2"/>
              </a:rPr>
              <a:t>krasnder@mail.ru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060" y="459909"/>
            <a:ext cx="294748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3,60 в 2024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A65CD-1C89-461F-836E-25B733D30796}"/>
              </a:ext>
            </a:extLst>
          </p:cNvPr>
          <p:cNvSpPr txBox="1"/>
          <p:nvPr/>
        </p:nvSpPr>
        <p:spPr>
          <a:xfrm>
            <a:off x="-1" y="6007906"/>
            <a:ext cx="11807687" cy="1292662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столяр; токарь- универсал; мастер столярно-плотничных и паркетных работ; мастер столярного и мебельного производства(отделочник изделий из древесины, столяр); продавец, контролер-кассир(продавец продовольственных товаров). </a:t>
            </a:r>
          </a:p>
          <a:p>
            <a:pPr lvl="0" algn="just" defTabSz="457200"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37C1D73-C873-48CD-B695-A00BAEF75B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900265"/>
            <a:ext cx="3758542" cy="212922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9576234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3617070"/>
              </p:ext>
            </p:extLst>
          </p:nvPr>
        </p:nvGraphicFramePr>
        <p:xfrm>
          <a:off x="0" y="0"/>
          <a:ext cx="12192000" cy="70221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22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Столяр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4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Токарь- универсал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столярно-плотничных и паркетных работ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столярно-плотничных и паркетных работ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столярно-плотничных, паркетных и стекольных работ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6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столярного и мебельного производства(отделочник изделий из древесины, столяр)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0266826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Продавец, контролер-кассир(продавец продовольственных товаров)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1677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064724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778418" y="725557"/>
            <a:ext cx="8049145" cy="4943775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Санкт-Петербургское государственное бюджетное профессиональное образовательное учреждение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«Колледж пищевых технологий»</a:t>
            </a:r>
            <a:endParaRPr lang="en-US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СПб ГБПОУ «Колледж пищевых технологий»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колледжа: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190103,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12-я Красноармейская ул., д.17, литер А.</a:t>
            </a: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Roboto"/>
              </a:rPr>
              <a:t>     тел.+7 (812) 570-31-79 </a:t>
            </a:r>
            <a:r>
              <a:rPr lang="en-US" sz="1600" dirty="0">
                <a:solidFill>
                  <a:srgbClr val="000000"/>
                </a:solidFill>
                <a:latin typeface="Roboto"/>
              </a:rPr>
              <a:t>/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тел. +7 (812) 576-18-01</a:t>
            </a:r>
            <a:r>
              <a:rPr lang="en-US" sz="1600" dirty="0">
                <a:solidFill>
                  <a:srgbClr val="000000"/>
                </a:solidFill>
                <a:latin typeface="Roboto"/>
              </a:rPr>
              <a:t>- 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телефон для справок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График работы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пятидневная рабочая неделя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вт. 9.00 – 18.00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ср-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чт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12.00 -13.00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Roboto"/>
                <a:hlinkClick r:id="rId2"/>
              </a:rPr>
              <a:t>kobr@gov.spb.ru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http://www.k-obr.spb.ru/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 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060" y="459909"/>
            <a:ext cx="294748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3,60 в 2024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A65CD-1C89-461F-836E-25B733D30796}"/>
              </a:ext>
            </a:extLst>
          </p:cNvPr>
          <p:cNvSpPr txBox="1"/>
          <p:nvPr/>
        </p:nvSpPr>
        <p:spPr>
          <a:xfrm>
            <a:off x="-1" y="6007906"/>
            <a:ext cx="11807687" cy="1046440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поварское и кондитерское дело; повар, кондитер; пекарь; технология хлеба, кондитерских и макаронных изделий. </a:t>
            </a:r>
          </a:p>
          <a:p>
            <a:pPr lvl="0" algn="just" defTabSz="457200"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274C88F4-3C20-4DCC-8E6D-F8C1EE829C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595289"/>
            <a:ext cx="3647661" cy="269680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061542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763696"/>
              </p:ext>
            </p:extLst>
          </p:nvPr>
        </p:nvGraphicFramePr>
        <p:xfrm>
          <a:off x="0" y="0"/>
          <a:ext cx="12192000" cy="69053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302026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4117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Поварское и кондитерское дело (специалист по поварскому и кондитерскому делу)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0080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Повар (операционный логист)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бюджет/платно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0202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Кондитер 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бюджет/платно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Пекарь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98731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194313" y="149087"/>
            <a:ext cx="7523922" cy="5575852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Санкт- Петербургское государственное бюджетное профессиональное образовательное учреждение «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Петродворцовый колледж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СПб ГБПОУ «Петродворцовый колледж»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 колледжа: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198515,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п. Стрельна, Театральная аллея, д. 19, Лит. 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0000"/>
                </a:solidFill>
                <a:latin typeface="Roboto"/>
              </a:rPr>
              <a:t>тел. 7 (812) 421-32-56 </a:t>
            </a:r>
            <a:r>
              <a:rPr lang="en-US" sz="1600" dirty="0">
                <a:solidFill>
                  <a:srgbClr val="000000"/>
                </a:solidFill>
                <a:latin typeface="Roboto"/>
              </a:rPr>
              <a:t>/ 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тел.</a:t>
            </a:r>
            <a:r>
              <a:rPr lang="en-US" sz="1600" dirty="0">
                <a:solidFill>
                  <a:srgbClr val="000000"/>
                </a:solidFill>
                <a:latin typeface="Roboto"/>
              </a:rPr>
              <a:t>+7 (812) 421-20-72- </a:t>
            </a:r>
            <a:r>
              <a:rPr lang="ru-RU" sz="1600" dirty="0">
                <a:solidFill>
                  <a:srgbClr val="000000"/>
                </a:solidFill>
                <a:latin typeface="Roboto"/>
              </a:rPr>
              <a:t>телефон для справок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График работы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пятидневная рабочая неделя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пн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-пт. 09:00–17:30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de-DE" sz="16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Roboto"/>
              </a:rPr>
              <a:t>ptel148@mail.ru</a:t>
            </a:r>
            <a:endParaRPr lang="ru-RU" sz="1600" b="1" dirty="0">
              <a:solidFill>
                <a:schemeClr val="accent3">
                  <a:lumMod val="60000"/>
                  <a:lumOff val="4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Roboto"/>
              </a:rPr>
              <a:t>http://p-college.ru/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060" y="459909"/>
            <a:ext cx="294748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4,60 в 2024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A65CD-1C89-461F-836E-25B733D30796}"/>
              </a:ext>
            </a:extLst>
          </p:cNvPr>
          <p:cNvSpPr txBox="1"/>
          <p:nvPr/>
        </p:nvSpPr>
        <p:spPr>
          <a:xfrm>
            <a:off x="-1" y="6007906"/>
            <a:ext cx="11807687" cy="1292662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поварское и кондитерское дело; мастер по ремонту и обслуживанию автомобилей; специальность Организация перевозок и управление на транспорте (по видам); оператор информационных систем и ресурсов; машинист крана( крановщик).   </a:t>
            </a:r>
          </a:p>
          <a:p>
            <a:pPr lvl="0" algn="just" defTabSz="457200">
              <a:defRPr/>
            </a:pP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562C6330-AB66-4709-ACE0-1F3823C4BD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2642" y="1873526"/>
            <a:ext cx="4129069" cy="21269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384162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004305"/>
              </p:ext>
            </p:extLst>
          </p:nvPr>
        </p:nvGraphicFramePr>
        <p:xfrm>
          <a:off x="0" y="0"/>
          <a:ext cx="12192000" cy="68481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33061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403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Оператор информационных систем и ресурсов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>
                          <a:effectLst/>
                          <a:latin typeface="+mn-lt"/>
                        </a:rPr>
                        <a:t>бюджет</a:t>
                      </a: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3000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 по ремонту и обслуживанию автомобилей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21257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Организация перевозок и управление на транспорте (по видам)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Машинист крана( крановщик) 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Поварское и кондитерское дело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8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j-lt"/>
                        </a:rPr>
                        <a:t>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4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6421871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7417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8665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Технология машиностроения(</a:t>
                      </a:r>
                      <a:r>
                        <a:rPr lang="ru-RU" sz="1800" b="1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техник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227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Техническое обслуживание и ремонт двигателей, систем и агрегатов автомобилей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667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Организация перевозок и управление на транспорте(</a:t>
                      </a:r>
                      <a:r>
                        <a:rPr lang="ru-RU" sz="1600" b="1" dirty="0"/>
                        <a:t>техник</a:t>
                      </a:r>
                      <a:r>
                        <a:rPr lang="ru-RU" sz="1600" dirty="0"/>
                        <a:t>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872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Туризм (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 по туризму)</a:t>
                      </a:r>
                      <a:endParaRPr lang="ru-RU" sz="1600" dirty="0"/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745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Гостиничное дело (специалист по гостеприимству)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8027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Управление качеством продукции, процессов и услуг (по отраслям)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3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270494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68650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9D6E4EE-84E2-4B9B-8567-D3F0FE50E2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7" y="2489158"/>
            <a:ext cx="3746963" cy="23710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4093821" y="560615"/>
            <a:ext cx="7287119" cy="4995283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Г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осударственное бюджетное образовательное учреждение среднего профессионального образования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«Колледж строительной индустрии и городского хозяйства»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СПб ГБОУ СПО «Колледж строительной индустрии и городского хозяйства»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Адреса колледжа: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   195265,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улица Руставели, 33,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лит. А( ст. метро Академическая</a:t>
            </a:r>
            <a:r>
              <a:rPr lang="en-US" sz="1600" dirty="0">
                <a:solidFill>
                  <a:schemeClr val="tx1"/>
                </a:solidFill>
                <a:latin typeface="Roboto"/>
              </a:rPr>
              <a:t> /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ст. метро Гражданский проспект)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       191024,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ул. Миргородская, д. 24-28 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 </a:t>
            </a: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  <a:endParaRPr lang="ru-RU" sz="1600" dirty="0">
              <a:solidFill>
                <a:srgbClr val="000000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тел. +7 (812) 603-41-13 — приёмная комиссия</a:t>
            </a:r>
          </a:p>
          <a:p>
            <a:pPr marL="0" indent="0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                        тел. +7 (812) 299-35-50 — директор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пн-пт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9.00 – 17.00.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 </a:t>
            </a:r>
            <a:r>
              <a:rPr lang="de-DE" sz="1600" b="1" dirty="0">
                <a:solidFill>
                  <a:srgbClr val="92D050"/>
                </a:solidFill>
                <a:latin typeface="Roboto"/>
              </a:rPr>
              <a:t>ksigx@mail.ru</a:t>
            </a:r>
            <a:endParaRPr lang="ru-RU" sz="1600" b="1" dirty="0">
              <a:solidFill>
                <a:srgbClr val="92D050"/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http://ksi.edu.ru/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060" y="459909"/>
            <a:ext cx="2947481" cy="163121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 9 классы(4)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11 классы(4,50)в 2024 году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6072326"/>
            <a:ext cx="12192000" cy="1538883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а</a:t>
            </a:r>
            <a:r>
              <a:rPr lang="ru-RU" sz="160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рхитектура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; право и организация социального обеспечения; строительство и эксплуатация зданий и сооружений; актерское искусство; дизайн (по отраслям); землеустройство; информационные системы и программирование; садово-парковое и ландшафтное строительство; строительство и эксплуатация городских путей сообщения; экономика и бухгалтерский учет (по отраслям); финансы; туризм.   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8475076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2411892"/>
              </p:ext>
            </p:extLst>
          </p:nvPr>
        </p:nvGraphicFramePr>
        <p:xfrm>
          <a:off x="0" y="6"/>
          <a:ext cx="12192001" cy="70661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3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708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369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192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3295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16768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41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Архитектура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</a:t>
                      </a:r>
                      <a:r>
                        <a:rPr lang="ru-RU" sz="1600" baseline="0" dirty="0"/>
                        <a:t> </a:t>
                      </a:r>
                      <a:r>
                        <a:rPr lang="ru-RU" sz="1600" dirty="0"/>
                        <a:t>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4833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Право и организация социального обеспечения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300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Строительство и эксплуатация зданий и сооружений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5867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Актерское искусство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090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Дизайн (по отраслям)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944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Землеустройство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737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Информационные системы и программирование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3 года10</a:t>
                      </a:r>
                      <a:r>
                        <a:rPr lang="ru-RU" sz="1600" baseline="0" dirty="0"/>
                        <a:t> месяцев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8737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8.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Садово-парковое и ландшафтное строительство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3 года10</a:t>
                      </a:r>
                      <a:r>
                        <a:rPr lang="ru-RU" sz="1600" baseline="0" dirty="0"/>
                        <a:t> месяцев</a:t>
                      </a:r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48645967"/>
                  </a:ext>
                </a:extLst>
              </a:tr>
              <a:tr h="468791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Строительство и эксплуатация зданий и сооружений</a:t>
                      </a:r>
                      <a:endParaRPr lang="ru-RU"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 года10</a:t>
                      </a:r>
                      <a:r>
                        <a:rPr lang="ru-RU" sz="1600" baseline="0" dirty="0"/>
                        <a:t> месяцев</a:t>
                      </a:r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938272"/>
                  </a:ext>
                </a:extLst>
              </a:tr>
              <a:tr h="87371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10.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Экономика и бухгалтерский учет (по отраслям)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/>
                    </a:p>
                    <a:p>
                      <a:pPr algn="ctr"/>
                      <a:r>
                        <a:rPr lang="ru-RU" sz="1600" dirty="0"/>
                        <a:t>9 классов</a:t>
                      </a:r>
                    </a:p>
                    <a:p>
                      <a:pPr algn="ctr"/>
                      <a:r>
                        <a:rPr lang="ru-RU" sz="1600" dirty="0"/>
                        <a:t> 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 года 10 месяцев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бюджет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81618381"/>
                  </a:ext>
                </a:extLst>
              </a:tr>
              <a:tr h="6148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b="0" dirty="0"/>
                        <a:t>Финансы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/>
                        <a:t> 9 классов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ru-RU" sz="1600" dirty="0"/>
                    </a:p>
                    <a:p>
                      <a:pPr algn="l"/>
                      <a:r>
                        <a:rPr lang="ru-RU" sz="1600" dirty="0"/>
                        <a:t>2 года 10 месяцев</a:t>
                      </a:r>
                    </a:p>
                    <a:p>
                      <a:pPr algn="l"/>
                      <a:endParaRPr lang="ru-RU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бюджет</a:t>
                      </a:r>
                    </a:p>
                    <a:p>
                      <a:pPr algn="ctr"/>
                      <a:endParaRPr lang="ru-RU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0606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72482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905150" y="1009914"/>
            <a:ext cx="7385702" cy="48290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Санкт-Петербургское государственное бюджетное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профессиональное образовательное учреждение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«Лицей сервиса и индустриальных технологий»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СПб ГБПОУ ЛСИТ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Адреса лицея: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195269, г. Санкт-Петербург, улица Учительская, дом 21, лит. А.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Roboto"/>
              </a:rPr>
              <a:t>                                      тел. +7 (812)246-32-18- секретарь.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пн-пт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9.00 – 18.00.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2"/>
              </a:rPr>
              <a:t>info.lsit@obr.gov.spb.ru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060" y="459909"/>
            <a:ext cx="294748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3,70 в 2024 году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7DFCF54-7B1B-4E47-873A-6FB597D3A2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9756" y="1926269"/>
            <a:ext cx="3873361" cy="24624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8A65CD-1C89-461F-836E-25B733D30796}"/>
              </a:ext>
            </a:extLst>
          </p:cNvPr>
          <p:cNvSpPr txBox="1"/>
          <p:nvPr/>
        </p:nvSpPr>
        <p:spPr>
          <a:xfrm>
            <a:off x="-1" y="5838941"/>
            <a:ext cx="11807687" cy="1538883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услуг: м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астер по ремонту и обслуживанию автомобилей; мастер слесарных работ (слесарь-инструментальщик, слесарь механосборочных работ, слесарь-ремонтник); исполнитель художественно-оформительских работ; социальная работа (специалист  по социальной работе); повар, кондитер (специалист по поварскому и кондитерскому делу).   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111792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6625278"/>
              </p:ext>
            </p:extLst>
          </p:nvPr>
        </p:nvGraphicFramePr>
        <p:xfrm>
          <a:off x="0" y="0"/>
          <a:ext cx="12192000" cy="6857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39684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3373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Мастер по ремонту и обслуживанию автомобилей (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слесарь по ремонту автомобилей, водитель автомобиля)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01545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Мастер слесарных работ (слесарь-инструментальщик, слесарь механосборочных работ, слесарь-ремонтник)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9814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Исполнитель художественно-оформительских работ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765329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Социальная работа (</a:t>
                      </a:r>
                      <a:r>
                        <a:rPr lang="ru-RU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специалист  по социальной работе</a:t>
                      </a:r>
                      <a:r>
                        <a:rPr lang="ru-RU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ru-RU" sz="1600" dirty="0"/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21955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Повар, кондитер (специалист по поварскому и кондитерскому делу)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бюджет/платно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30381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6BB89B6-83EF-4E56-A70F-C6F4D8F1D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41492"/>
            <a:ext cx="3687418" cy="207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279913" y="686239"/>
            <a:ext cx="8534632" cy="48290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Санкт-Петербургское государственное бюджетное профессиональное образовательное учреждение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«Многофункциональный региональный центр прикладных квалификаций «Техникум энергомашиностроения и металлообработки»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СПб ГБПОУ «МРЦПК «</a:t>
            </a:r>
            <a:r>
              <a:rPr lang="ru-RU" sz="1600" dirty="0" err="1">
                <a:solidFill>
                  <a:schemeClr val="tx1"/>
                </a:solidFill>
                <a:latin typeface="Roboto"/>
              </a:rPr>
              <a:t>ТЭиМ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Адреса техникума: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195197, г. Санкт-Петербург, улица Жукова, дом 7, литер А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Roboto"/>
              </a:rPr>
              <a:t>                       тел. +7 (812) 246-91-16 - заведующая приемной комиссией 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Roboto"/>
              </a:rPr>
              <a:t>                       тел. +7 (812) 246-91-10 - приемная директора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График работы: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пн-пт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9.00 – 17.30.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  <a:hlinkClick r:id="rId3"/>
            </a:endParaRPr>
          </a:p>
          <a:p>
            <a:pPr marL="0" lvl="0" indent="0" algn="ctr">
              <a:buClr>
                <a:srgbClr val="40BAD2"/>
              </a:buClr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  <a:hlinkClick r:id="rId3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  <a:hlinkClick r:id="rId3"/>
              </a:rPr>
              <a:t>priem@spbteim.ru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060" y="459909"/>
            <a:ext cx="294748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4 в 2024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A65CD-1C89-461F-836E-25B733D30796}"/>
              </a:ext>
            </a:extLst>
          </p:cNvPr>
          <p:cNvSpPr txBox="1"/>
          <p:nvPr/>
        </p:nvSpPr>
        <p:spPr>
          <a:xfrm>
            <a:off x="-1" y="6007906"/>
            <a:ext cx="11807687" cy="1538883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Оператор информационных систем и ресурсов; наладчик станков и оборудования в механообработке; оператор станков с программным управлением; фрезеровщик на станках с числовым программным управлением; мастер слесарных работ; наладчик станков и оборудования в механообработке; оператор станков с программным управлением.   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BD1D91B2-A30E-4C9D-B1E7-3276CE408E47}"/>
              </a:ext>
            </a:extLst>
          </p:cNvPr>
          <p:cNvSpPr/>
          <p:nvPr/>
        </p:nvSpPr>
        <p:spPr>
          <a:xfrm>
            <a:off x="6586935" y="5043811"/>
            <a:ext cx="1973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5">
                    <a:lumMod val="50000"/>
                  </a:schemeClr>
                </a:solidFill>
              </a:rPr>
              <a:t>http://spbteim.ru/</a:t>
            </a:r>
            <a:endParaRPr lang="ru-RU" b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64367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4767573"/>
              </p:ext>
            </p:extLst>
          </p:nvPr>
        </p:nvGraphicFramePr>
        <p:xfrm>
          <a:off x="0" y="0"/>
          <a:ext cx="12192000" cy="686038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84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530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253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06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8733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3225"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№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Профессия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На базе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Срок обучения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500" dirty="0"/>
                        <a:t>Основа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9260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Оператор информационных систем и ресурсов</a:t>
                      </a:r>
                      <a:endParaRPr lang="ru-RU" sz="16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75486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Наладчик станков и оборудования в механообработке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2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8820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  <a:r>
                        <a:rPr lang="ru-RU" sz="1600" dirty="0"/>
                        <a:t>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Оператор станков с программным управлением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59355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Фрезеровщик на станках с числовым программным управлением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Мастер слесарных работ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9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2626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Наладчик станков и оборудования в механообработке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 года 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480266826"/>
                  </a:ext>
                </a:extLst>
              </a:tr>
              <a:tr h="10261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7.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ru-RU" sz="1600" dirty="0"/>
                        <a:t>Оператор станков с программным управлением</a:t>
                      </a:r>
                    </a:p>
                  </a:txBody>
                  <a:tcPr marL="18587" marR="18587" marT="18587" marB="18587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11 классов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10 месяцев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600" dirty="0">
                          <a:effectLst/>
                          <a:latin typeface="+mn-lt"/>
                        </a:rPr>
                        <a:t>бюджет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600" dirty="0">
                        <a:effectLst/>
                        <a:latin typeface="+mn-lt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116779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45238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3758541" y="477821"/>
            <a:ext cx="8257868" cy="4829027"/>
          </a:xfrm>
        </p:spPr>
        <p:txBody>
          <a:bodyPr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Полное наименование: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Санкт-Петербургское государственное бюджетное профессиональное образовательное учреждение 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«Колледж банковского дела и информационных систем»</a:t>
            </a:r>
          </a:p>
          <a:p>
            <a:pPr marL="0" indent="0" algn="ctr">
              <a:spcBef>
                <a:spcPts val="0"/>
              </a:spcBef>
              <a:buNone/>
            </a:pPr>
            <a:endParaRPr lang="ru-RU" sz="1600" b="1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Сокращенное наименование:</a:t>
            </a:r>
            <a:endParaRPr lang="ru-RU" sz="1600" dirty="0">
              <a:solidFill>
                <a:schemeClr val="tx1"/>
              </a:solidFill>
              <a:latin typeface="Roboto"/>
            </a:endParaRPr>
          </a:p>
          <a:p>
            <a:pPr marL="0" indent="0" algn="ctr">
              <a:buNone/>
            </a:pPr>
            <a:r>
              <a:rPr lang="ru-RU" sz="1600" dirty="0">
                <a:solidFill>
                  <a:schemeClr val="tx1"/>
                </a:solidFill>
                <a:latin typeface="Roboto"/>
              </a:rPr>
              <a:t>СПб ГБПОУ «Банковский колледж»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Адреса колледжа: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195274,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Учительская ул., дом 1/5, литера 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197101,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Каменноостровский пр., дом 21, литера А.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     191014, 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г. Санкт-Петербург, Басков пер., дом.8, литера А</a:t>
            </a:r>
            <a:r>
              <a:rPr lang="ru-RU" sz="1600" b="1" dirty="0">
                <a:solidFill>
                  <a:schemeClr val="tx1"/>
                </a:solidFill>
                <a:latin typeface="Roboto"/>
              </a:rPr>
              <a:t>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ru-RU" sz="1600" b="1" dirty="0">
                <a:solidFill>
                  <a:srgbClr val="000000"/>
                </a:solidFill>
                <a:latin typeface="Roboto"/>
              </a:rPr>
              <a:t>Контактный телефон:</a:t>
            </a:r>
          </a:p>
          <a:p>
            <a:pPr marL="0" indent="0" algn="ctr">
              <a:buNone/>
            </a:pPr>
            <a:r>
              <a:rPr lang="ru-RU" sz="1600" dirty="0">
                <a:solidFill>
                  <a:srgbClr val="000000"/>
                </a:solidFill>
                <a:latin typeface="Roboto"/>
              </a:rPr>
              <a:t>                       тел.+ 7 (812) 233-23-86- заместитель директора по реализации                  образовательных программ</a:t>
            </a:r>
          </a:p>
          <a:p>
            <a:pPr marL="0" indent="0">
              <a:buNone/>
            </a:pPr>
            <a:r>
              <a:rPr lang="ru-RU" sz="1600" dirty="0">
                <a:solidFill>
                  <a:srgbClr val="000000"/>
                </a:solidFill>
                <a:latin typeface="Roboto"/>
              </a:rPr>
              <a:t>                             тел.+7(812) 558-27-52 - директор колледжа.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График работы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: пятидневная рабочая неделя</a:t>
            </a:r>
          </a:p>
          <a:p>
            <a:pPr marL="0" indent="0" algn="ctr">
              <a:buNone/>
            </a:pPr>
            <a:r>
              <a:rPr lang="ru-RU" sz="1600" dirty="0" err="1">
                <a:solidFill>
                  <a:schemeClr val="tx1"/>
                </a:solidFill>
                <a:latin typeface="Roboto"/>
              </a:rPr>
              <a:t>пн-пт</a:t>
            </a:r>
            <a:r>
              <a:rPr lang="ru-RU" sz="1600" dirty="0">
                <a:solidFill>
                  <a:schemeClr val="tx1"/>
                </a:solidFill>
                <a:latin typeface="Roboto"/>
              </a:rPr>
              <a:t> 9.00 – 17.30.</a:t>
            </a:r>
          </a:p>
          <a:p>
            <a:pPr marL="0" indent="0" algn="ctr">
              <a:buNone/>
            </a:pPr>
            <a:r>
              <a:rPr lang="ru-RU" sz="1600" b="1" dirty="0">
                <a:solidFill>
                  <a:schemeClr val="tx1"/>
                </a:solidFill>
                <a:latin typeface="Roboto"/>
              </a:rPr>
              <a:t>Электронная почта:</a:t>
            </a: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75000"/>
                  </a:schemeClr>
                </a:solidFill>
                <a:latin typeface="Roboto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kobr@gov.spb.ru</a:t>
            </a:r>
            <a:endParaRPr lang="ru-RU" sz="1600" b="1" dirty="0">
              <a:solidFill>
                <a:schemeClr val="accent3">
                  <a:lumMod val="75000"/>
                </a:schemeClr>
              </a:solidFill>
              <a:latin typeface="Roboto"/>
            </a:endParaRPr>
          </a:p>
          <a:p>
            <a:pPr marL="0" lvl="0" indent="0" algn="ctr">
              <a:buClr>
                <a:srgbClr val="40BAD2"/>
              </a:buClr>
              <a:buNone/>
            </a:pPr>
            <a:r>
              <a:rPr lang="de-DE" sz="1600" b="1" dirty="0">
                <a:solidFill>
                  <a:schemeClr val="accent3">
                    <a:lumMod val="50000"/>
                  </a:schemeClr>
                </a:solidFill>
                <a:latin typeface="Roboto"/>
              </a:rPr>
              <a:t> http://www.k-obr.spb.ru</a:t>
            </a:r>
            <a:endParaRPr lang="ru-RU" sz="1600" b="1" dirty="0">
              <a:solidFill>
                <a:schemeClr val="accent3">
                  <a:lumMod val="50000"/>
                </a:schemeClr>
              </a:solidFill>
              <a:latin typeface="Roboto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1060" y="459909"/>
            <a:ext cx="2947481" cy="1015663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Средний балл аттестата: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itchFamily="18" charset="0"/>
                <a:ea typeface="+mn-ea"/>
                <a:cs typeface="+mn-cs"/>
              </a:rPr>
              <a:t>4 в 2024 году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8A65CD-1C89-461F-836E-25B733D30796}"/>
              </a:ext>
            </a:extLst>
          </p:cNvPr>
          <p:cNvSpPr txBox="1"/>
          <p:nvPr/>
        </p:nvSpPr>
        <p:spPr>
          <a:xfrm>
            <a:off x="-1" y="6007906"/>
            <a:ext cx="11807687" cy="1538883"/>
          </a:xfrm>
          <a:prstGeom prst="rect">
            <a:avLst/>
          </a:prstGeom>
          <a:solidFill>
            <a:srgbClr val="FF9933"/>
          </a:solidFill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just" defTabSz="457200"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Направления образовательных услуг</a:t>
            </a:r>
            <a:r>
              <a:rPr lang="ru-RU" sz="16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: управление качеством промышленной продукции (техник); операционная деятельность в логистике (операционный логист); обеспечение информационной безопасности автоматизированных систем; прикладная геодезия(специалист по геодезии); издательское дело; экономика и бухгалтерский учет.     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Bookman Old Style" panose="02050604050505020204" pitchFamily="18" charset="0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ookman Old Style" panose="02050604050505020204" pitchFamily="18" charset="0"/>
                <a:ea typeface="+mn-ea"/>
                <a:cs typeface="+mn-cs"/>
              </a:rPr>
              <a:t> 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A109134-6EDB-4B39-A381-2A9C31113C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027583"/>
            <a:ext cx="3758542" cy="2500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04908970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ка">
  <a:themeElements>
    <a:clrScheme name="Рамка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Рамка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Рамка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</TotalTime>
  <Words>2232</Words>
  <Application>Microsoft Office PowerPoint</Application>
  <PresentationFormat>Широкоэкранный</PresentationFormat>
  <Paragraphs>520</Paragraphs>
  <Slides>16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Bookman Old Style</vt:lpstr>
      <vt:lpstr>Calibri</vt:lpstr>
      <vt:lpstr>Corbel</vt:lpstr>
      <vt:lpstr>Roboto</vt:lpstr>
      <vt:lpstr>Wingdings 2</vt:lpstr>
      <vt:lpstr>Рамка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66</cp:revision>
  <dcterms:created xsi:type="dcterms:W3CDTF">2023-06-05T06:37:24Z</dcterms:created>
  <dcterms:modified xsi:type="dcterms:W3CDTF">2024-06-26T07:34:43Z</dcterms:modified>
</cp:coreProperties>
</file>