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0"/>
  </p:notesMasterIdLst>
  <p:sldIdLst>
    <p:sldId id="268" r:id="rId2"/>
    <p:sldId id="342" r:id="rId3"/>
    <p:sldId id="315" r:id="rId4"/>
    <p:sldId id="364" r:id="rId5"/>
    <p:sldId id="321" r:id="rId6"/>
    <p:sldId id="349" r:id="rId7"/>
    <p:sldId id="343" r:id="rId8"/>
    <p:sldId id="350" r:id="rId9"/>
    <p:sldId id="351" r:id="rId10"/>
    <p:sldId id="345" r:id="rId11"/>
    <p:sldId id="352" r:id="rId12"/>
    <p:sldId id="324" r:id="rId13"/>
    <p:sldId id="325" r:id="rId14"/>
    <p:sldId id="356" r:id="rId15"/>
    <p:sldId id="357" r:id="rId16"/>
    <p:sldId id="358" r:id="rId17"/>
    <p:sldId id="359" r:id="rId18"/>
    <p:sldId id="360" r:id="rId19"/>
    <p:sldId id="361" r:id="rId20"/>
    <p:sldId id="322" r:id="rId21"/>
    <p:sldId id="362" r:id="rId22"/>
    <p:sldId id="316" r:id="rId23"/>
    <p:sldId id="320" r:id="rId24"/>
    <p:sldId id="337" r:id="rId25"/>
    <p:sldId id="339" r:id="rId26"/>
    <p:sldId id="34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855A8-6164-488E-AB58-7C18CE377627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E4EB7-0128-44F7-91DA-6D20CC39B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A1272AE4-5359-4C5E-B15B-DC1153FBE65E}" type="slidenum">
              <a:rPr lang="ru-RU" altLang="ru-RU" sz="1200"/>
              <a:pPr eaLnBrk="1">
                <a:spcBef>
                  <a:spcPct val="0"/>
                </a:spcBef>
              </a:pPr>
              <a:t>29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b="1" smtClean="0"/>
          </a:p>
        </p:txBody>
      </p:sp>
    </p:spTree>
    <p:extLst>
      <p:ext uri="{BB962C8B-B14F-4D97-AF65-F5344CB8AC3E}">
        <p14:creationId xmlns:p14="http://schemas.microsoft.com/office/powerpoint/2010/main" val="420721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84226874-4E64-4256-B8BC-E631B7BDDB7A}" type="slidenum">
              <a:rPr lang="ru-RU" altLang="ru-RU" sz="1200"/>
              <a:pPr eaLnBrk="1">
                <a:spcBef>
                  <a:spcPct val="0"/>
                </a:spcBef>
              </a:pPr>
              <a:t>30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Times New Roman" pitchFamily="18" charset="0"/>
              <a:buChar char="•"/>
            </a:pPr>
            <a:r>
              <a:rPr lang="ru-RU" altLang="ru-RU" smtClean="0"/>
              <a:t>*умение регулировать свои действия и свое поведение, умение восприниматьучебную задачу, внимательно, не перебивая слушать старшего, не вмешиваться в разговор старших; </a:t>
            </a:r>
          </a:p>
          <a:p>
            <a:pPr eaLnBrk="1" hangingPunct="1">
              <a:buFont typeface="Times New Roman" pitchFamily="18" charset="0"/>
              <a:buChar char="•"/>
            </a:pPr>
            <a:r>
              <a:rPr lang="ru-RU" altLang="ru-RU" smtClean="0"/>
              <a:t>*принимать точку зрения другого, умение взглянуть на себя со стороны, умение выслушивать одноклассников, адекватно реагировать на неудачу других;</a:t>
            </a:r>
          </a:p>
          <a:p>
            <a:pPr eaLnBrk="1" hangingPunct="1">
              <a:buFont typeface="Times New Roman" pitchFamily="18" charset="0"/>
              <a:buChar char="•"/>
            </a:pPr>
            <a:r>
              <a:rPr lang="ru-RU" altLang="ru-RU" smtClean="0"/>
              <a:t>* Помощь от родителей должна быть  в форме совета, а не в виде приказа, навязывания своего мнения. </a:t>
            </a:r>
          </a:p>
        </p:txBody>
      </p:sp>
    </p:spTree>
    <p:extLst>
      <p:ext uri="{BB962C8B-B14F-4D97-AF65-F5344CB8AC3E}">
        <p14:creationId xmlns:p14="http://schemas.microsoft.com/office/powerpoint/2010/main" val="423286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obr.lenreg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fc47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br.lenreg.ru/info/school-description/#conflic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br.lenreg.ru/" TargetMode="External"/><Relationship Id="rId2" Type="http://schemas.openxmlformats.org/officeDocument/2006/relationships/hyperlink" Target="https://vk.com/gorod.tosn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br.lenreg.ru/info/school-description/#normal-do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Родительское собрание </a:t>
            </a:r>
            <a:br>
              <a:rPr lang="ru-RU" altLang="ru-RU" dirty="0"/>
            </a:br>
            <a:r>
              <a:rPr lang="ru-RU" altLang="ru-RU" dirty="0"/>
              <a:t>16   марта 2024 г.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Муниципальное бюджетное общеобразовательное учреждение «Средняя общеобразовательная школа №4 г.Тосно»</a:t>
            </a:r>
          </a:p>
        </p:txBody>
      </p:sp>
    </p:spTree>
    <p:extLst>
      <p:ext uri="{BB962C8B-B14F-4D97-AF65-F5344CB8AC3E}">
        <p14:creationId xmlns:p14="http://schemas.microsoft.com/office/powerpoint/2010/main" val="311772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 </a:t>
            </a:r>
            <a:r>
              <a:rPr lang="ru-RU" sz="3200" b="1" dirty="0"/>
              <a:t>Микрорайон учреждения по приему детей на обучение в </a:t>
            </a:r>
            <a:br>
              <a:rPr lang="ru-RU" sz="3200" b="1" dirty="0"/>
            </a:br>
            <a:r>
              <a:rPr lang="ru-RU" sz="3200" b="1" dirty="0"/>
              <a:t>1 класс: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г. Тосно: в границах улиц:</a:t>
            </a:r>
          </a:p>
          <a:p>
            <a:r>
              <a:rPr lang="ru-RU" dirty="0"/>
              <a:t>- ул. Станиславского;</a:t>
            </a:r>
          </a:p>
          <a:p>
            <a:r>
              <a:rPr lang="ru-RU" dirty="0"/>
              <a:t>-  пр. Ленина: дома 3, 15,17( корп. 1,2); 19, 23, 23а;</a:t>
            </a:r>
          </a:p>
          <a:p>
            <a:r>
              <a:rPr lang="ru-RU" dirty="0"/>
              <a:t>- ул. Чехова, Шолохова, Некрасова, </a:t>
            </a:r>
            <a:r>
              <a:rPr lang="ru-RU" dirty="0" err="1"/>
              <a:t>Тотмина</a:t>
            </a:r>
            <a:r>
              <a:rPr lang="ru-RU" dirty="0"/>
              <a:t>, Маяковского, Островского, Жукова дорога;</a:t>
            </a:r>
          </a:p>
          <a:p>
            <a:r>
              <a:rPr lang="ru-RU" dirty="0"/>
              <a:t>- </a:t>
            </a:r>
            <a:r>
              <a:rPr lang="ru-RU" dirty="0" err="1"/>
              <a:t>мкр</a:t>
            </a:r>
            <a:r>
              <a:rPr lang="ru-RU" dirty="0"/>
              <a:t>. Тосно-2 в границах ул.: Больничной, Песочной, </a:t>
            </a:r>
            <a:r>
              <a:rPr lang="ru-RU" dirty="0" err="1"/>
              <a:t>Саблинской</a:t>
            </a:r>
            <a:r>
              <a:rPr lang="ru-RU" dirty="0"/>
              <a:t>, Транспортной, Первого и Второго проездов, Московского шоссе, Ленинградского шоссе.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Особенности предоставления услуг в электронном виде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Обращаем внимание, что авторизация на портале, осуществляется через Единую систему идентификации и аутентификации.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1028343"/>
            <a:ext cx="7200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авторизоваться на портале: </a:t>
            </a:r>
            <a:r>
              <a:rPr lang="ru-RU" sz="2000" b="1" dirty="0">
                <a:solidFill>
                  <a:srgbClr val="FF0000"/>
                </a:solidFill>
                <a:hlinkClick r:id="rId2"/>
              </a:rPr>
              <a:t>http://obr.lenreg.ru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 или </a:t>
            </a:r>
            <a:r>
              <a:rPr lang="en-US" altLang="ru-RU" sz="2000" u="sng" dirty="0">
                <a:solidFill>
                  <a:srgbClr val="FF0000"/>
                </a:solidFill>
              </a:rPr>
              <a:t>www.gu.lenobl.ru 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dirty="0"/>
              <a:t>2. подтвердить согласие на обработку персональных данных;</a:t>
            </a:r>
          </a:p>
          <a:p>
            <a:r>
              <a:rPr lang="ru-RU" sz="2000" dirty="0"/>
              <a:t>3. подтвердить достоверность сообщенных сведений.</a:t>
            </a:r>
          </a:p>
          <a:p>
            <a:r>
              <a:rPr lang="ru-RU" sz="2000" dirty="0"/>
              <a:t>4. При заполнении электронного заявления после указания муниципального района необходимо выбрать общеобразовательную организацию из предложенного перечня. </a:t>
            </a:r>
          </a:p>
          <a:p>
            <a:r>
              <a:rPr lang="ru-RU" sz="2000" dirty="0"/>
              <a:t>5. Родитель (законный представитель) ребенка имеет возможность указать наличие преимущественного права при зачислении ребенка на обучение в муниципальную общеобразовательную организацию.</a:t>
            </a:r>
          </a:p>
        </p:txBody>
      </p:sp>
    </p:spTree>
    <p:extLst>
      <p:ext uri="{BB962C8B-B14F-4D97-AF65-F5344CB8AC3E}">
        <p14:creationId xmlns:p14="http://schemas.microsoft.com/office/powerpoint/2010/main" val="290959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028343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портал вносятся данные родителя (законного представителя) ребенка и ребенка:</a:t>
            </a:r>
          </a:p>
          <a:p>
            <a:r>
              <a:rPr lang="ru-RU" sz="2000" dirty="0"/>
              <a:t>- фамилия, имя, отчество (последнее – при наличии) ребенка;</a:t>
            </a:r>
          </a:p>
          <a:p>
            <a:r>
              <a:rPr lang="ru-RU" sz="2000" dirty="0"/>
              <a:t>- дата и место рождения ребенка;</a:t>
            </a:r>
          </a:p>
          <a:p>
            <a:r>
              <a:rPr lang="ru-RU" sz="2000" dirty="0"/>
              <a:t>пол ребенка;</a:t>
            </a:r>
          </a:p>
          <a:p>
            <a:r>
              <a:rPr lang="ru-RU" sz="2000" dirty="0"/>
              <a:t>- фамилия, имя, отчество (последнее – при наличии) родителя (законного представителя) ребенка;</a:t>
            </a:r>
          </a:p>
          <a:p>
            <a:r>
              <a:rPr lang="ru-RU" sz="2000" dirty="0"/>
              <a:t>- адрес регистрации ребенка, его родителя (законного представителя);</a:t>
            </a:r>
          </a:p>
          <a:p>
            <a:r>
              <a:rPr lang="ru-RU" sz="2000" dirty="0"/>
              <a:t>- адрес места жительства ребенка, его родителя (законного представителя);</a:t>
            </a:r>
          </a:p>
          <a:p>
            <a:r>
              <a:rPr lang="ru-RU" sz="2000" dirty="0"/>
              <a:t>- контактные телефоны, адрес электронной почты родителя (законного представителя)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79410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 способ подачи заявления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600" b="1" dirty="0"/>
              <a:t>В МФЦ </a:t>
            </a:r>
            <a:r>
              <a:rPr lang="ru-RU" sz="2600" b="1" dirty="0">
                <a:hlinkClick r:id="rId2"/>
              </a:rPr>
              <a:t>(http://www.mfc47.ru)</a:t>
            </a:r>
            <a:r>
              <a:rPr lang="ru-RU" sz="2600" b="1" dirty="0"/>
              <a:t>.</a:t>
            </a:r>
          </a:p>
          <a:p>
            <a:r>
              <a:rPr lang="ru-RU" sz="2600" dirty="0"/>
              <a:t>Адрес: Тосно, ул.Советская,9в</a:t>
            </a:r>
            <a:br>
              <a:rPr lang="ru-RU" sz="2600" dirty="0"/>
            </a:br>
            <a:r>
              <a:rPr lang="ru-RU" sz="2600" dirty="0" err="1"/>
              <a:t>пн-вс</a:t>
            </a:r>
            <a:r>
              <a:rPr lang="ru-RU" sz="2600" dirty="0"/>
              <a:t> 9.00-21.00, тел.8-800-301-47-47 </a:t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Электронное заявление заполняется специалистами МФЦ по данным, которые предоставляет родитель (законный представитель) ребенка и при предъявлении следующих документов:</a:t>
            </a:r>
          </a:p>
          <a:p>
            <a:pPr lvl="1"/>
            <a:r>
              <a:rPr lang="ru-RU" sz="2600" dirty="0"/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 и лица без гражданства в Российской Федерации;</a:t>
            </a:r>
          </a:p>
          <a:p>
            <a:pPr lvl="1"/>
            <a:r>
              <a:rPr lang="ru-RU" sz="2600" dirty="0"/>
              <a:t>оригинал свидетельства о рождении ребенка или документ, подтверждающий родство заявителя.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 способ подачи заявления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В общеобразовательной организации.</a:t>
            </a:r>
          </a:p>
          <a:p>
            <a:r>
              <a:rPr lang="ru-RU" b="1" dirty="0" err="1"/>
              <a:t>Пн-пт</a:t>
            </a:r>
            <a:r>
              <a:rPr lang="ru-RU" b="1" dirty="0"/>
              <a:t>. С 9.00 – 16.00, перерыв 13.00-14.00</a:t>
            </a:r>
          </a:p>
          <a:p>
            <a:r>
              <a:rPr lang="ru-RU" dirty="0"/>
              <a:t>Электронное заявление заполняется специалистами общеобразовательной организации по данным, которые предоставляет родитель (законный представитель) ребенка и при предъявлении следующих документов:</a:t>
            </a:r>
          </a:p>
          <a:p>
            <a:pPr lvl="1"/>
            <a:r>
              <a:rPr lang="ru-RU" dirty="0"/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 и лица без гражданства в Российской Федерации;</a:t>
            </a:r>
          </a:p>
          <a:p>
            <a:pPr lvl="1"/>
            <a:r>
              <a:rPr lang="ru-RU" dirty="0"/>
              <a:t>оригинал свидетельства о рождении ребенка или документ, подтверждающий родство заявителя.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II шаг. Предоставление документов в общеобразовательную организацию;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Заявитель получает приглашение  (по электронной почте, которую указывает при подаче заявления) в общеобразовательную организацию для предоставления документов с указанием даты и времени приема документов. </a:t>
            </a:r>
            <a:r>
              <a:rPr lang="ru-RU" dirty="0">
                <a:solidFill>
                  <a:srgbClr val="FF0000"/>
                </a:solidFill>
              </a:rPr>
              <a:t>Не ранее 10 мая </a:t>
            </a:r>
          </a:p>
          <a:p>
            <a:r>
              <a:rPr lang="ru-RU" dirty="0">
                <a:solidFill>
                  <a:srgbClr val="FF0000"/>
                </a:solidFill>
              </a:rPr>
              <a:t>30294 </a:t>
            </a:r>
            <a:r>
              <a:rPr lang="ru-RU" dirty="0"/>
              <a:t>телефон приемной, если вам не пришло приглашение или вас не устраивает дата и время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692697"/>
            <a:ext cx="6965245" cy="1008112"/>
          </a:xfrm>
        </p:spPr>
        <p:txBody>
          <a:bodyPr>
            <a:noAutofit/>
          </a:bodyPr>
          <a:lstStyle/>
          <a:p>
            <a:r>
              <a:rPr lang="ru-RU" sz="1600" b="1" dirty="0"/>
              <a:t>Для приема в 1-й класс общеобразовательной организации родители предъявляют в общеобразовательную организацию следующие документы: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628800"/>
            <a:ext cx="6965245" cy="4824536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/>
              <a:t>свидетельство о рождении ребенка или документ, подтверждающий родство заявителя;</a:t>
            </a:r>
          </a:p>
          <a:p>
            <a:r>
              <a:rPr lang="ru-RU" sz="2900" dirty="0"/>
              <a:t>свидетельство о рождении полнородных и неполнородных брата и (или) сестры (в случае использования права преимущественного приема на обучение по образовательным программам начального общего образования ребенка в государственную или муниципальную образовательную организацию, в которой обучаются его полнородные и неполнородные брат и (или) сестра);</a:t>
            </a:r>
          </a:p>
          <a:p>
            <a:r>
              <a:rPr lang="ru-RU" sz="2900" dirty="0"/>
              <a:t>документ, подтверждающий установление опеки или попечительства (при необходимости);</a:t>
            </a:r>
          </a:p>
          <a:p>
            <a:r>
              <a:rPr lang="ru-RU" sz="2900" dirty="0"/>
              <a:t>документ о регистрации ребенка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(в случае приема на обучение ребенка, проживающего на закрепленной территории);</a:t>
            </a:r>
          </a:p>
          <a:p>
            <a:r>
              <a:rPr lang="ru-RU" sz="2900" dirty="0"/>
              <a:t>документы, подтверждающие право внеочередного, первоочередного или преимущественного приема;</a:t>
            </a:r>
          </a:p>
          <a:p>
            <a:r>
              <a:rPr lang="ru-RU" sz="2900" dirty="0"/>
              <a:t>рекомендация психолого-медико-педагогической комиссии (при наличии, является основанием для зачисления на обучение по адаптированной основной общеобразовательной программе);</a:t>
            </a:r>
          </a:p>
          <a:p>
            <a:r>
              <a:rPr lang="ru-RU" sz="2900" dirty="0"/>
              <a:t>разрешение о приеме в первый класс общеобразовательной организации ребенка до достижения им возраста шести лет и шести месяцев или после достижения им возраста восьми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ВАЖНО!!!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Документы представляются родителем (законным представителем) ребенка лично при предъявлении оригинала документа, удостоверяющего личность родителя (законного представителя), либо оригинала документа, удостоверяющего личность иностранного гражданина и лица без гражданства в РФ, непосредственно в общеобразовательную организацию в сроки, указанные в приглашении.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III шаг.</a:t>
            </a:r>
            <a:br>
              <a:rPr lang="ru-RU" sz="2000" b="1" dirty="0"/>
            </a:br>
            <a:r>
              <a:rPr lang="ru-RU" sz="2000" b="1" dirty="0"/>
              <a:t>Принятие общеобразовательной организацией решения о зачислении ребенка в первый класс или об отказе в зачислении.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случае предоставления в установленные в приглашении сроки полного пакета документов ребенок зачисляется в общеобразовательную организацию в течение 3 рабочих дней после завершения 1 этапа – </a:t>
            </a:r>
            <a:r>
              <a:rPr lang="ru-RU" b="1" dirty="0">
                <a:solidFill>
                  <a:srgbClr val="FF0000"/>
                </a:solidFill>
              </a:rPr>
              <a:t>30.06.2024 (3,4,5 июля).</a:t>
            </a:r>
          </a:p>
          <a:p>
            <a:r>
              <a:rPr lang="ru-RU" dirty="0"/>
              <a:t>В случае получения уведомления об отказе в зачислении заявитель может обратиться:</a:t>
            </a:r>
          </a:p>
          <a:p>
            <a:r>
              <a:rPr lang="ru-RU" dirty="0"/>
              <a:t>в орган местного самоуправления Ленинградской области, на территории которого проживает ребенок, для получения информации о наличии свободных мест в общеобразовательных организациях;</a:t>
            </a:r>
          </a:p>
          <a:p>
            <a:r>
              <a:rPr lang="ru-RU" dirty="0"/>
              <a:t>в районную </a:t>
            </a:r>
            <a:r>
              <a:rPr lang="ru-RU" dirty="0">
                <a:hlinkClick r:id="rId2"/>
              </a:rPr>
              <a:t>конфликтную комиссию</a:t>
            </a:r>
            <a:r>
              <a:rPr lang="ru-RU" dirty="0"/>
              <a:t> для решения спорных вопросов при приеме в общеобразовательную организацию.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187000, Ленинградская область, г. Тосно, ул. Советская, д. 10А, </a:t>
            </a:r>
            <a:r>
              <a:rPr lang="ru-RU" dirty="0" err="1"/>
              <a:t>каб</a:t>
            </a:r>
            <a:r>
              <a:rPr lang="ru-RU" dirty="0"/>
              <a:t>. 3</a:t>
            </a:r>
            <a:r>
              <a:rPr lang="en-US" dirty="0"/>
              <a:t>5</a:t>
            </a:r>
            <a:r>
              <a:rPr lang="ru-RU" dirty="0"/>
              <a:t> Комитет образования администрации МО ТР ЛО</a:t>
            </a:r>
          </a:p>
          <a:p>
            <a:pPr>
              <a:buNone/>
            </a:pPr>
            <a:r>
              <a:rPr lang="ru-RU" dirty="0"/>
              <a:t>понедельник: с 09.00 до 13.00,вторник с 14.00 до17.00</a:t>
            </a:r>
          </a:p>
          <a:p>
            <a:pPr>
              <a:buNone/>
            </a:pPr>
            <a:r>
              <a:rPr lang="ru-RU" dirty="0"/>
              <a:t>Васильева Марина Викторовна, 8 (81361) 2-19-39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35586"/>
            <a:ext cx="6696743" cy="56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74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Категории детей, имеющих внеочередное право при зачислении в первые классы в соответствии  законодательством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Федеральный закон от 27.05.1998 № 76-ФЗ «О статусе военнослужащих»;</a:t>
            </a:r>
          </a:p>
          <a:p>
            <a:r>
              <a:rPr lang="ru-RU" dirty="0"/>
              <a:t>Федеральный закон от 07.02.2011 № 3-ФЗ «О полиции»;</a:t>
            </a:r>
          </a:p>
          <a:p>
            <a:r>
              <a:rPr lang="ru-RU" dirty="0"/>
              <a:t>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69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Преимущественное право на обучение по программам начального общего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братья и (или) сестры которых обучаются в данном образовательном учреждении</a:t>
            </a:r>
          </a:p>
          <a:p>
            <a:r>
              <a:rPr lang="ru-RU" dirty="0"/>
              <a:t>+ </a:t>
            </a:r>
            <a:r>
              <a:rPr lang="ru-RU" dirty="0" err="1"/>
              <a:t>св</a:t>
            </a:r>
            <a:r>
              <a:rPr lang="ru-RU" dirty="0"/>
              <a:t>-во о рождении брата(сестры)</a:t>
            </a:r>
          </a:p>
          <a:p>
            <a:r>
              <a:rPr lang="ru-RU" dirty="0"/>
              <a:t>Справка с места учебы старшего ребенка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 для предоставления в 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Паспорт законного представителя (оригинал)</a:t>
            </a:r>
          </a:p>
          <a:p>
            <a:r>
              <a:rPr lang="ru-RU" dirty="0"/>
              <a:t>Свидетельство о рождении ребенка (оригинал +копия)</a:t>
            </a:r>
          </a:p>
          <a:p>
            <a:r>
              <a:rPr lang="ru-RU" dirty="0"/>
              <a:t>Документ, подтверждающий регистрацию или проживание ребенка на территории, закрепленной за ОУ (копия Ф№3,№8. оригиналФ№9)</a:t>
            </a:r>
          </a:p>
          <a:p>
            <a:r>
              <a:rPr lang="ru-RU" dirty="0"/>
              <a:t>документы, подтверждающие преимущественное или другое право зачисления граждан на обучение в образовательную организацию (при наличии).</a:t>
            </a:r>
          </a:p>
        </p:txBody>
      </p:sp>
    </p:spTree>
    <p:extLst>
      <p:ext uri="{BB962C8B-B14F-4D97-AF65-F5344CB8AC3E}">
        <p14:creationId xmlns:p14="http://schemas.microsoft.com/office/powerpoint/2010/main" val="3078799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69"/>
          </a:xfrm>
        </p:spPr>
        <p:txBody>
          <a:bodyPr>
            <a:noAutofit/>
          </a:bodyPr>
          <a:lstStyle/>
          <a:p>
            <a:r>
              <a:rPr lang="ru-RU" sz="3600" dirty="0"/>
              <a:t>Зачисление /отказ в зачислении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4162"/>
            <a:ext cx="612068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После приема полного пакета документов издается распорядительный акт о зачислении (3,4,5 июля), информирование об этом придет вам на электронную почту и Приказ появится на сайте школы  </a:t>
            </a:r>
            <a:r>
              <a:rPr lang="en-US" sz="3400" dirty="0">
                <a:solidFill>
                  <a:srgbClr val="C00000"/>
                </a:solidFill>
              </a:rPr>
              <a:t>http://school4.tsn.47edu.ru/priem-v-pervyj-klass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случае неявки родителя в указанные сроки или непредставления необходимых документов родитель получает отказ в зачислении в ОО;</a:t>
            </a:r>
          </a:p>
          <a:p>
            <a:r>
              <a:rPr lang="ru-RU" dirty="0">
                <a:solidFill>
                  <a:schemeClr val="tx1"/>
                </a:solidFill>
              </a:rPr>
              <a:t>При получении уведомления об отказе в зачислении из ОО заявитель может обратиться: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в орган местного самоуправления Ленинградской области, на территории которого проживает ребенок, для получения информации о наличии свободных мест;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 в конфликтную комиссию для решения спорных вопросов.</a:t>
            </a:r>
          </a:p>
        </p:txBody>
      </p:sp>
    </p:spTree>
    <p:extLst>
      <p:ext uri="{BB962C8B-B14F-4D97-AF65-F5344CB8AC3E}">
        <p14:creationId xmlns:p14="http://schemas.microsoft.com/office/powerpoint/2010/main" val="321879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476673"/>
            <a:ext cx="6965245" cy="936104"/>
          </a:xfrm>
        </p:spPr>
        <p:txBody>
          <a:bodyPr>
            <a:normAutofit fontScale="90000"/>
          </a:bodyPr>
          <a:lstStyle/>
          <a:p>
            <a:r>
              <a:rPr lang="en-US" dirty="0"/>
              <a:t>http://school4.tsn.47edu.ru/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00" y="1484784"/>
            <a:ext cx="9001000" cy="506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1586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93496" cy="604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660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Горячая линия: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По вопросам зачисления в школу обращайтесь по телефону "горячей" линии </a:t>
            </a:r>
          </a:p>
          <a:p>
            <a:r>
              <a:rPr lang="ru-RU" b="1" dirty="0"/>
              <a:t>3-02-94 приемная директора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1052736"/>
            <a:ext cx="5508000" cy="252026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6200" b="1" dirty="0">
                <a:solidFill>
                  <a:srgbClr val="CC3300"/>
                </a:solidFill>
              </a:rPr>
              <a:t>Ваш ребёнок идет в </a:t>
            </a:r>
            <a:r>
              <a:rPr lang="ru-RU" altLang="ru-RU" sz="6200" b="1" dirty="0" smtClean="0">
                <a:solidFill>
                  <a:srgbClr val="CC3300"/>
                </a:solidFill>
              </a:rPr>
              <a:t>школу</a:t>
            </a:r>
            <a:br>
              <a:rPr lang="ru-RU" altLang="ru-RU" sz="6200" b="1" dirty="0" smtClean="0">
                <a:solidFill>
                  <a:srgbClr val="CC3300"/>
                </a:solidFill>
              </a:rPr>
            </a:br>
            <a:endParaRPr lang="ru-RU" altLang="ru-RU" sz="2700" b="1" dirty="0">
              <a:solidFill>
                <a:srgbClr val="00206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3934495"/>
            <a:ext cx="6984776" cy="172675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Verdana" pitchFamily="34" charset="0"/>
              </a:rPr>
              <a:t>Советы и рекомендации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Verdana" pitchFamily="34" charset="0"/>
              </a:rPr>
              <a:t>родителям будущих первоклассников,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Verdana" pitchFamily="34" charset="0"/>
              </a:rPr>
              <a:t>а так же ответы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Verdana" pitchFamily="34" charset="0"/>
              </a:rPr>
              <a:t>на часто задаваемые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359248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>
                <a:solidFill>
                  <a:srgbClr val="D60093"/>
                </a:solidFill>
              </a:rPr>
              <a:t>Критерии готовности ребёнка</a:t>
            </a:r>
            <a:br>
              <a:rPr lang="ru-RU" altLang="ru-RU" sz="4000">
                <a:solidFill>
                  <a:srgbClr val="D60093"/>
                </a:solidFill>
              </a:rPr>
            </a:br>
            <a:r>
              <a:rPr lang="ru-RU" altLang="ru-RU" sz="4000">
                <a:solidFill>
                  <a:srgbClr val="D60093"/>
                </a:solidFill>
              </a:rPr>
              <a:t> к школе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8320" y="2314324"/>
            <a:ext cx="7925760" cy="336419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500"/>
              <a:t>Готовность к школе: </a:t>
            </a:r>
          </a:p>
          <a:p>
            <a:pPr algn="ctr" eaLnBrk="1" hangingPunct="1"/>
            <a:r>
              <a:rPr lang="ru-RU" altLang="ru-RU" sz="3500"/>
              <a:t>физическая,</a:t>
            </a:r>
          </a:p>
          <a:p>
            <a:pPr algn="ctr" eaLnBrk="1" hangingPunct="1"/>
            <a:r>
              <a:rPr lang="ru-RU" altLang="ru-RU" sz="3500"/>
              <a:t>нравственная, </a:t>
            </a:r>
          </a:p>
          <a:p>
            <a:pPr algn="ctr" eaLnBrk="1" hangingPunct="1"/>
            <a:r>
              <a:rPr lang="ru-RU" altLang="ru-RU" sz="3500"/>
              <a:t>психологическая, </a:t>
            </a:r>
          </a:p>
          <a:p>
            <a:pPr algn="ctr" eaLnBrk="1" hangingPunct="1"/>
            <a:r>
              <a:rPr lang="ru-RU" altLang="ru-RU" sz="3500"/>
              <a:t>мыслительная .</a:t>
            </a:r>
          </a:p>
          <a:p>
            <a:pPr algn="ctr" eaLnBrk="1" hangingPunct="1"/>
            <a:endParaRPr lang="ru-RU" altLang="ru-RU" sz="3500"/>
          </a:p>
        </p:txBody>
      </p:sp>
    </p:spTree>
    <p:extLst>
      <p:ext uri="{BB962C8B-B14F-4D97-AF65-F5344CB8AC3E}">
        <p14:creationId xmlns:p14="http://schemas.microsoft.com/office/powerpoint/2010/main" val="3759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000" y="404664"/>
            <a:ext cx="8229600" cy="7388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D60093"/>
                </a:solidFill>
              </a:rPr>
              <a:t>Физическая готовность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196752"/>
            <a:ext cx="7272808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ru-RU" altLang="ru-RU" sz="2000" dirty="0">
                <a:latin typeface="Verdana" pitchFamily="34" charset="0"/>
              </a:rPr>
              <a:t>Согласно санитарно-эпидемиологическим правилам </a:t>
            </a:r>
            <a:r>
              <a:rPr lang="ru-RU" altLang="ru-RU" sz="2000" dirty="0" err="1">
                <a:latin typeface="Verdana" pitchFamily="34" charset="0"/>
              </a:rPr>
              <a:t>СанПин</a:t>
            </a:r>
            <a:r>
              <a:rPr lang="ru-RU" altLang="ru-RU" sz="2000" dirty="0">
                <a:latin typeface="Verdana" pitchFamily="34" charset="0"/>
              </a:rPr>
              <a:t> </a:t>
            </a:r>
            <a:r>
              <a:rPr lang="ru-RU" altLang="ru-RU" sz="2000" dirty="0" smtClean="0">
                <a:latin typeface="Verdana" pitchFamily="34" charset="0"/>
              </a:rPr>
              <a:t>2.4.2.2821-10«Санитарно-эпидемиологические требования к условиям и организации обучения </a:t>
            </a:r>
            <a:r>
              <a:rPr lang="ru-RU" altLang="ru-RU" sz="2000" dirty="0">
                <a:latin typeface="Verdana" pitchFamily="34" charset="0"/>
              </a:rPr>
              <a:t>в общеобразовательных учреждениях» </a:t>
            </a:r>
            <a:r>
              <a:rPr lang="ru-RU" altLang="ru-RU" sz="2000" dirty="0" smtClean="0">
                <a:solidFill>
                  <a:srgbClr val="CC3300"/>
                </a:solidFill>
                <a:latin typeface="Verdana" pitchFamily="34" charset="0"/>
              </a:rPr>
              <a:t>в </a:t>
            </a:r>
            <a:r>
              <a:rPr lang="ru-RU" altLang="ru-RU" sz="2000" dirty="0">
                <a:solidFill>
                  <a:srgbClr val="CC3300"/>
                </a:solidFill>
                <a:latin typeface="Verdana" pitchFamily="34" charset="0"/>
              </a:rPr>
              <a:t>первые классы школ принимаются дети седьмого или восьмого года жизни</a:t>
            </a:r>
            <a:r>
              <a:rPr lang="ru-RU" altLang="ru-RU" sz="2000" dirty="0">
                <a:latin typeface="Verdana" pitchFamily="34" charset="0"/>
              </a:rPr>
              <a:t> по усмотрению родителей на основании заявления </a:t>
            </a:r>
            <a:endParaRPr lang="ru-RU" altLang="ru-RU" sz="2000" dirty="0">
              <a:solidFill>
                <a:srgbClr val="CC3300"/>
              </a:solidFill>
              <a:latin typeface="Verdana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ru-RU" altLang="ru-RU" sz="2000" dirty="0">
                <a:solidFill>
                  <a:srgbClr val="CC3300"/>
                </a:solidFill>
                <a:latin typeface="Verdana" pitchFamily="34" charset="0"/>
              </a:rPr>
              <a:t>Обязательным условием</a:t>
            </a:r>
            <a:r>
              <a:rPr lang="ru-RU" altLang="ru-RU" sz="2000" dirty="0">
                <a:latin typeface="Verdana" pitchFamily="34" charset="0"/>
              </a:rPr>
              <a:t> для приема в школу детей седьмого года жизни является достижение ими </a:t>
            </a:r>
            <a:r>
              <a:rPr lang="ru-RU" altLang="ru-RU" sz="2000" dirty="0">
                <a:solidFill>
                  <a:srgbClr val="CC3300"/>
                </a:solidFill>
                <a:latin typeface="Verdana" pitchFamily="34" charset="0"/>
              </a:rPr>
              <a:t>к 1 сентября возраста  не менее шести с половиной лет.</a:t>
            </a:r>
            <a:r>
              <a:rPr lang="ru-RU" altLang="ru-RU" sz="2000" dirty="0">
                <a:latin typeface="Verdana" pitchFamily="34" charset="0"/>
              </a:rPr>
              <a:t> Обучение детей, не достигших шести с половиной лет к началу учебного года, проводится в условиях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19415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Повестка дня: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Организация приема в первые классы ОО  ЛО в 2024 году – 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dirty="0" err="1"/>
              <a:t>Барыгина</a:t>
            </a:r>
            <a:r>
              <a:rPr lang="ru-RU" dirty="0"/>
              <a:t> Марина Павловна, директор</a:t>
            </a:r>
          </a:p>
          <a:p>
            <a:r>
              <a:rPr lang="ru-RU" dirty="0"/>
              <a:t>Готовность первоклассника к школе – </a:t>
            </a:r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dirty="0" err="1"/>
              <a:t>Еремеева</a:t>
            </a:r>
            <a:r>
              <a:rPr lang="ru-RU" dirty="0"/>
              <a:t> Надежда Юрьевна, заместитель директора по УВР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320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76672"/>
            <a:ext cx="7560840" cy="72009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D60093"/>
                </a:solidFill>
              </a:rPr>
              <a:t>Нравственная готовность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340768"/>
            <a:ext cx="7416824" cy="4392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Verdana" pitchFamily="34" charset="0"/>
              </a:rPr>
              <a:t>умение строить отношения с учителем;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Verdana" pitchFamily="34" charset="0"/>
              </a:rPr>
              <a:t>умение общаться со сверстниками;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Verdana" pitchFamily="34" charset="0"/>
              </a:rPr>
              <a:t>вежливость, сдержанность, послушание.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latin typeface="Verdana" pitchFamily="34" charset="0"/>
              </a:rPr>
              <a:t>отношение к себе (отсутствие заниженной самооценки).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 smtClean="0">
                <a:solidFill>
                  <a:srgbClr val="CC3300"/>
                </a:solidFill>
                <a:latin typeface="Verdana" pitchFamily="34" charset="0"/>
              </a:rPr>
              <a:t>Нельзя сравнивать достижения своего ребенка с достижениями других детей. Нельзя принуждать ребенка работать на «оценку». Надо чаще хвалить своих детей, даже за малейшие успехи. </a:t>
            </a:r>
          </a:p>
        </p:txBody>
      </p:sp>
    </p:spTree>
    <p:extLst>
      <p:ext uri="{BB962C8B-B14F-4D97-AF65-F5344CB8AC3E}">
        <p14:creationId xmlns:p14="http://schemas.microsoft.com/office/powerpoint/2010/main" val="24163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000" y="0"/>
            <a:ext cx="8229600" cy="11434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D60093"/>
                </a:solidFill>
              </a:rPr>
              <a:t/>
            </a:r>
            <a:br>
              <a:rPr lang="ru-RU" altLang="ru-RU" dirty="0" smtClean="0">
                <a:solidFill>
                  <a:srgbClr val="D60093"/>
                </a:solidFill>
              </a:rPr>
            </a:br>
            <a:r>
              <a:rPr lang="ru-RU" altLang="ru-RU" dirty="0" smtClean="0">
                <a:solidFill>
                  <a:srgbClr val="D60093"/>
                </a:solidFill>
              </a:rPr>
              <a:t>Психологическая готовность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143480"/>
            <a:ext cx="7380312" cy="513845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ru-RU" altLang="ru-RU" dirty="0">
                <a:latin typeface="Verdana" pitchFamily="34" charset="0"/>
              </a:rPr>
              <a:t>это твердое желание учиться, получать знания; понимание важности и необходимости учения; проявление выраженного интереса к получению новых знаний;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dirty="0">
                <a:latin typeface="Verdana" pitchFamily="34" charset="0"/>
              </a:rPr>
              <a:t>это умение слушать учителя и выполнять его задания ;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dirty="0">
                <a:latin typeface="Verdana" pitchFamily="34" charset="0"/>
              </a:rPr>
              <a:t>умение общаться со сверстниками и взрослыми ;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dirty="0">
                <a:latin typeface="Verdana" pitchFamily="34" charset="0"/>
              </a:rPr>
              <a:t> это определенный уровень развития мышления, памяти, внимания.</a:t>
            </a:r>
            <a:r>
              <a:rPr lang="ru-RU" altLang="ru-RU" sz="2500" dirty="0">
                <a:latin typeface="Verdana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endParaRPr lang="ru-RU" altLang="ru-RU" sz="25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2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1" y="1052736"/>
            <a:ext cx="8229600" cy="5875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>
                <a:solidFill>
                  <a:srgbClr val="D60093"/>
                </a:solidFill>
              </a:rPr>
              <a:t>Развитие школьно-значимых психологических функций:</a:t>
            </a:r>
            <a:r>
              <a:rPr lang="ru-RU" altLang="ru-RU" dirty="0" smtClean="0">
                <a:solidFill>
                  <a:srgbClr val="D60093"/>
                </a:solidFill>
              </a:rPr>
              <a:t/>
            </a:r>
            <a:br>
              <a:rPr lang="ru-RU" altLang="ru-RU" dirty="0" smtClean="0">
                <a:solidFill>
                  <a:srgbClr val="D60093"/>
                </a:solidFill>
              </a:rPr>
            </a:br>
            <a:endParaRPr lang="ru-RU" altLang="ru-RU" dirty="0" smtClean="0">
              <a:solidFill>
                <a:srgbClr val="D60093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556791"/>
            <a:ext cx="7056784" cy="504198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30000"/>
              </a:lnSpc>
            </a:pPr>
            <a:r>
              <a:rPr lang="ru-RU" altLang="ru-RU" sz="2400" dirty="0">
                <a:solidFill>
                  <a:srgbClr val="CC3300"/>
                </a:solidFill>
                <a:latin typeface="Verdana" pitchFamily="34" charset="0"/>
              </a:rPr>
              <a:t>развитие мелких мышц руки</a:t>
            </a:r>
            <a:r>
              <a:rPr lang="ru-RU" altLang="ru-RU" sz="2400" dirty="0">
                <a:latin typeface="Verdana" pitchFamily="34" charset="0"/>
              </a:rPr>
              <a:t> (рука развита хорошо, ребенок уверенно владеет карандашом, ножницами);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2400" dirty="0">
                <a:solidFill>
                  <a:srgbClr val="CC3300"/>
                </a:solidFill>
                <a:latin typeface="Verdana" pitchFamily="34" charset="0"/>
              </a:rPr>
              <a:t>пространственная организация, координация движений</a:t>
            </a:r>
            <a:r>
              <a:rPr lang="ru-RU" altLang="ru-RU" sz="2400" dirty="0">
                <a:latin typeface="Verdana" pitchFamily="34" charset="0"/>
              </a:rPr>
              <a:t> (умение правильно определять выше - ниже, вперед - назад, слева - справа);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2400" dirty="0">
                <a:solidFill>
                  <a:srgbClr val="CC3300"/>
                </a:solidFill>
                <a:latin typeface="Verdana" pitchFamily="34" charset="0"/>
              </a:rPr>
              <a:t>координация в системе глаз - рука</a:t>
            </a:r>
            <a:r>
              <a:rPr lang="ru-RU" altLang="ru-RU" sz="2400" dirty="0">
                <a:latin typeface="Verdana" pitchFamily="34" charset="0"/>
              </a:rPr>
              <a:t> (ребенок может правильно перенести в тетрадь простейший графический образ - узор, фигуру - зрительно воспринимаемый на расстоянии (например, из книг);</a:t>
            </a:r>
          </a:p>
          <a:p>
            <a:pPr eaLnBrk="1" hangingPunct="1">
              <a:lnSpc>
                <a:spcPct val="130000"/>
              </a:lnSpc>
            </a:pPr>
            <a:endParaRPr lang="ru-RU" altLang="ru-RU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8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1" y="692695"/>
            <a:ext cx="8229600" cy="947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300" dirty="0">
                <a:solidFill>
                  <a:srgbClr val="D60093"/>
                </a:solidFill>
              </a:rPr>
              <a:t>Развитие школьно-значимых психологических функций:</a:t>
            </a:r>
            <a:br>
              <a:rPr lang="ru-RU" altLang="ru-RU" sz="3300" dirty="0">
                <a:solidFill>
                  <a:srgbClr val="D60093"/>
                </a:solidFill>
              </a:rPr>
            </a:br>
            <a:endParaRPr lang="ru-RU" altLang="ru-RU" sz="3300" dirty="0">
              <a:solidFill>
                <a:srgbClr val="D60093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340769"/>
            <a:ext cx="6984776" cy="504056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ru-RU" altLang="ru-RU" sz="2400" dirty="0">
                <a:solidFill>
                  <a:srgbClr val="CC3300"/>
                </a:solidFill>
                <a:latin typeface="Verdana" pitchFamily="34" charset="0"/>
              </a:rPr>
              <a:t>развитие логического мышления</a:t>
            </a:r>
            <a:r>
              <a:rPr lang="ru-RU" altLang="ru-RU" sz="2400" dirty="0">
                <a:latin typeface="Verdana" pitchFamily="34" charset="0"/>
              </a:rPr>
              <a:t> (способность находить сходства и различия разных предметов при сравнении, умение правильно объединять предметы в группы по общим существенным признакам);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2400" dirty="0">
                <a:solidFill>
                  <a:srgbClr val="CC3300"/>
                </a:solidFill>
                <a:latin typeface="Verdana" pitchFamily="34" charset="0"/>
              </a:rPr>
              <a:t>развитие произвольного внимания</a:t>
            </a:r>
            <a:r>
              <a:rPr lang="ru-RU" altLang="ru-RU" sz="2400" dirty="0">
                <a:latin typeface="Verdana" pitchFamily="34" charset="0"/>
              </a:rPr>
              <a:t> (способность удерживать внимание на выполняемой работе в течение 15-20 минут);</a:t>
            </a:r>
          </a:p>
          <a:p>
            <a:pPr eaLnBrk="1" hangingPunct="1">
              <a:lnSpc>
                <a:spcPct val="130000"/>
              </a:lnSpc>
            </a:pPr>
            <a:r>
              <a:rPr lang="ru-RU" altLang="ru-RU" sz="2400" dirty="0">
                <a:solidFill>
                  <a:srgbClr val="CC3300"/>
                </a:solidFill>
                <a:latin typeface="Verdana" pitchFamily="34" charset="0"/>
              </a:rPr>
              <a:t>развитие произвольной памяти</a:t>
            </a:r>
            <a:r>
              <a:rPr lang="ru-RU" altLang="ru-RU" sz="2400" dirty="0">
                <a:latin typeface="Verdana" pitchFamily="34" charset="0"/>
              </a:rPr>
              <a:t> (способность к опосредованному запоминанию: связывать запоминаемый материал с конкретным символом /слово - картинка либо слово - ситуация/).</a:t>
            </a:r>
          </a:p>
          <a:p>
            <a:pPr eaLnBrk="1" hangingPunct="1">
              <a:lnSpc>
                <a:spcPct val="130000"/>
              </a:lnSpc>
            </a:pPr>
            <a:endParaRPr lang="ru-RU" altLang="ru-RU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000" y="476672"/>
            <a:ext cx="8229600" cy="66680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D60093"/>
                </a:solidFill>
              </a:rPr>
              <a:t>Мыслительная готовность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052737"/>
            <a:ext cx="7632848" cy="602272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dirty="0">
                <a:latin typeface="Verdana" pitchFamily="34" charset="0"/>
              </a:rPr>
              <a:t>Наиболее важные показатели — это развитие мышления и речи. </a:t>
            </a:r>
          </a:p>
          <a:p>
            <a:pPr eaLnBrk="1" hangingPunct="1"/>
            <a:r>
              <a:rPr lang="ru-RU" altLang="ru-RU" sz="2000" dirty="0">
                <a:latin typeface="Verdana" pitchFamily="34" charset="0"/>
              </a:rPr>
              <a:t>Очень полезно учить ребенка строить несложные рассуждения, выводы, используя </a:t>
            </a:r>
            <a:r>
              <a:rPr lang="ru-RU" altLang="ru-RU" sz="2000" dirty="0" err="1">
                <a:latin typeface="Verdana" pitchFamily="34" charset="0"/>
              </a:rPr>
              <a:t>слова:«потому</a:t>
            </a:r>
            <a:r>
              <a:rPr lang="ru-RU" altLang="ru-RU" sz="2000" dirty="0">
                <a:latin typeface="Verdana" pitchFamily="34" charset="0"/>
              </a:rPr>
              <a:t>, что»; «если, то»; «поэтому».</a:t>
            </a:r>
          </a:p>
          <a:p>
            <a:pPr eaLnBrk="1" hangingPunct="1"/>
            <a:r>
              <a:rPr lang="ru-RU" altLang="ru-RU" sz="2000" dirty="0">
                <a:latin typeface="Verdana" pitchFamily="34" charset="0"/>
              </a:rPr>
              <a:t>Учите ребят задавать вопросы. Это очень полезно. Мышление всегда начинается с вопроса. Нельзя заставить мысль работать, если просто сказать «подумай».</a:t>
            </a:r>
          </a:p>
          <a:p>
            <a:pPr eaLnBrk="1" hangingPunct="1"/>
            <a:r>
              <a:rPr lang="ru-RU" altLang="ru-RU" sz="2000" dirty="0">
                <a:latin typeface="Verdana" pitchFamily="34" charset="0"/>
              </a:rPr>
              <a:t>Речь является основой, на которой строится учебный процесс. Особенно важно владение монологической речью. Для ребенка это пересказ.  </a:t>
            </a:r>
          </a:p>
          <a:p>
            <a:pPr eaLnBrk="1" hangingPunct="1"/>
            <a:r>
              <a:rPr lang="ru-RU" altLang="ru-RU" sz="2000" dirty="0">
                <a:latin typeface="Verdana" pitchFamily="34" charset="0"/>
              </a:rPr>
              <a:t>Особое внимание обратите на ориентировку в пространстве. </a:t>
            </a:r>
          </a:p>
        </p:txBody>
      </p:sp>
    </p:spTree>
    <p:extLst>
      <p:ext uri="{BB962C8B-B14F-4D97-AF65-F5344CB8AC3E}">
        <p14:creationId xmlns:p14="http://schemas.microsoft.com/office/powerpoint/2010/main" val="39024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mtClean="0"/>
              <a:t>Как ЗАНИМАТЬСЯ с детьми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ru-RU" sz="2500" dirty="0"/>
              <a:t>Постарайтесь выбрать удобное для занятий время. </a:t>
            </a:r>
          </a:p>
          <a:p>
            <a:r>
              <a:rPr lang="ru-RU" altLang="ru-RU" sz="2500" dirty="0"/>
              <a:t>Старайтесь заниматься регулярно</a:t>
            </a:r>
          </a:p>
          <a:p>
            <a:r>
              <a:rPr lang="ru-RU" altLang="ru-RU" sz="2500" dirty="0"/>
              <a:t>При обучении придерживайтесь следующих принципов:</a:t>
            </a:r>
            <a:br>
              <a:rPr lang="ru-RU" altLang="ru-RU" sz="2500" dirty="0"/>
            </a:br>
            <a:r>
              <a:rPr lang="ru-RU" altLang="ru-RU" sz="2500" dirty="0"/>
              <a:t>· поддерживайте интересы ребенка;</a:t>
            </a:r>
            <a:br>
              <a:rPr lang="ru-RU" altLang="ru-RU" sz="2500" dirty="0"/>
            </a:br>
            <a:r>
              <a:rPr lang="ru-RU" altLang="ru-RU" sz="2500" dirty="0"/>
              <a:t>· предлагайте ребенку новый материал для речевого развития;</a:t>
            </a:r>
            <a:br>
              <a:rPr lang="ru-RU" altLang="ru-RU" sz="2500" dirty="0"/>
            </a:br>
            <a:r>
              <a:rPr lang="ru-RU" altLang="ru-RU" sz="2500" dirty="0"/>
              <a:t>· поощряйте ребенка в его стремлении самостоятельно исправлять свои ошибки;</a:t>
            </a:r>
            <a:br>
              <a:rPr lang="ru-RU" altLang="ru-RU" sz="2500" dirty="0"/>
            </a:br>
            <a:r>
              <a:rPr lang="ru-RU" altLang="ru-RU" sz="2500" dirty="0"/>
              <a:t>· одобряйте применение знаний в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5752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5486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500" dirty="0">
                <a:solidFill>
                  <a:srgbClr val="D60093"/>
                </a:solidFill>
              </a:rPr>
              <a:t/>
            </a:r>
            <a:br>
              <a:rPr lang="ru-RU" altLang="ru-RU" sz="2500" dirty="0">
                <a:solidFill>
                  <a:srgbClr val="D60093"/>
                </a:solidFill>
              </a:rPr>
            </a:br>
            <a:r>
              <a:rPr lang="ru-RU" altLang="ru-RU" sz="2500" dirty="0">
                <a:solidFill>
                  <a:srgbClr val="D60093"/>
                </a:solidFill>
              </a:rPr>
              <a:t>Важен не объем знаний ребенка, а качество знаний</a:t>
            </a:r>
            <a:r>
              <a:rPr lang="ru-RU" altLang="ru-RU" sz="2500" dirty="0"/>
              <a:t>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96752"/>
            <a:ext cx="7272808" cy="489654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ru-RU" altLang="ru-RU" sz="2400" dirty="0">
                <a:latin typeface="Verdana" pitchFamily="34" charset="0"/>
              </a:rPr>
              <a:t> развивать речь.  Создавать условия для развития мелкой моторики руки.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400" dirty="0">
                <a:latin typeface="Verdana" pitchFamily="34" charset="0"/>
              </a:rPr>
              <a:t> общаться со сверстниками, играть в развивающие игры слушать чтение книг, рисовать, лепить, фантазировать.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400" dirty="0">
                <a:latin typeface="Verdana" pitchFamily="34" charset="0"/>
              </a:rPr>
              <a:t>Привлекать  к подготовке к школе, обсуждению будущего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400" dirty="0">
                <a:latin typeface="Verdana" pitchFamily="34" charset="0"/>
              </a:rPr>
              <a:t> режим дня вашего малыша соотнести с режимом дня школьника.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400" dirty="0">
                <a:latin typeface="Verdana" pitchFamily="34" charset="0"/>
              </a:rPr>
              <a:t>понимание  словесных инструкции и требования, которые должны быть чёткими, доброжелательными.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400" dirty="0">
                <a:latin typeface="Verdana" pitchFamily="34" charset="0"/>
              </a:rPr>
              <a:t>Не пугайте ребёнка будущими трудностями в школе!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400" dirty="0">
                <a:latin typeface="Verdana" pitchFamily="34" charset="0"/>
              </a:rPr>
              <a:t>Перед школой и во время учёбы проверяйте зрение и слух ребёнка. </a:t>
            </a:r>
            <a:endParaRPr lang="ru-RU" altLang="ru-RU" sz="2400" u="sng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D60093"/>
                </a:solidFill>
              </a:rPr>
              <a:t>Подготовка к чтению</a:t>
            </a:r>
            <a:r>
              <a:rPr lang="ru-RU" altLang="ru-RU" smtClean="0">
                <a:solidFill>
                  <a:srgbClr val="D60093"/>
                </a:solidFill>
              </a:rPr>
              <a:t>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ru-RU" altLang="ru-RU" sz="2800"/>
              <a:t>6-7 летний малыш должен знать </a:t>
            </a:r>
            <a:r>
              <a:rPr lang="ru-RU" altLang="ru-RU" sz="2800">
                <a:solidFill>
                  <a:srgbClr val="CC3300"/>
                </a:solidFill>
              </a:rPr>
              <a:t>все печатные буквы</a:t>
            </a:r>
            <a:r>
              <a:rPr lang="ru-RU" altLang="ru-RU" sz="2800"/>
              <a:t> алфавита, но многие могут слитно читать слоги, а некоторые - и целые тексты.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800"/>
              <a:t>Несмотря на такую разную подготовку, </a:t>
            </a:r>
            <a:r>
              <a:rPr lang="ru-RU" altLang="ru-RU" sz="2800" b="1">
                <a:solidFill>
                  <a:srgbClr val="CC3300"/>
                </a:solidFill>
              </a:rPr>
              <a:t>все дети устают от процесса чтения очень быстро</a:t>
            </a:r>
            <a:r>
              <a:rPr lang="ru-RU" altLang="ru-RU" sz="2800">
                <a:solidFill>
                  <a:srgbClr val="CC3300"/>
                </a:solidFill>
              </a:rPr>
              <a:t>.</a:t>
            </a:r>
            <a:r>
              <a:rPr lang="ru-RU" altLang="ru-RU" sz="2800"/>
              <a:t> Чередуйте это занятие с отдыхом. </a:t>
            </a:r>
          </a:p>
          <a:p>
            <a:pPr eaLnBrk="1" hangingPunct="1"/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2788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D60093"/>
                </a:solidFill>
              </a:rPr>
              <a:t>Подготовка к письму</a:t>
            </a:r>
            <a:r>
              <a:rPr lang="ru-RU" altLang="ru-RU" sz="5000"/>
              <a:t>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ru-RU" altLang="ru-RU" sz="3600"/>
              <a:t>ручку ребёнок должен брать правильно и разогретыми пальцами. Раскраски замените </a:t>
            </a:r>
            <a:r>
              <a:rPr lang="ru-RU" altLang="ru-RU" sz="3600">
                <a:solidFill>
                  <a:srgbClr val="CC3300"/>
                </a:solidFill>
              </a:rPr>
              <a:t>обведением по трафарету и штриховкой</a:t>
            </a:r>
            <a:r>
              <a:rPr lang="ru-RU" altLang="ru-RU" sz="36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11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 smtClean="0">
                <a:solidFill>
                  <a:srgbClr val="D60093"/>
                </a:solidFill>
              </a:rPr>
              <a:t>Подготовка к обучению грамоте</a:t>
            </a:r>
            <a:r>
              <a:rPr lang="ru-RU" altLang="ru-RU" dirty="0" smtClean="0">
                <a:solidFill>
                  <a:srgbClr val="D60093"/>
                </a:solidFill>
              </a:rPr>
              <a:t>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43607" y="1916832"/>
            <a:ext cx="6912769" cy="410445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900" dirty="0"/>
              <a:t>ребёнок может легко выделить в слове заданный звук, назвать в слове все звуки по порядку. </a:t>
            </a:r>
            <a:r>
              <a:rPr lang="ru-RU" altLang="ru-RU" sz="2900" dirty="0">
                <a:solidFill>
                  <a:srgbClr val="CC3300"/>
                </a:solidFill>
              </a:rPr>
              <a:t>Не путайте букву со звуком!</a:t>
            </a:r>
            <a:r>
              <a:rPr lang="ru-RU" altLang="ru-RU" sz="2900" dirty="0"/>
              <a:t> (Звук мы слышим, букву пишем.) </a:t>
            </a:r>
          </a:p>
          <a:p>
            <a:pPr eaLnBrk="1" hangingPunct="1"/>
            <a:r>
              <a:rPr lang="ru-RU" altLang="ru-RU" sz="2900" dirty="0"/>
              <a:t>В тексте он так же может назвать количество предложений. </a:t>
            </a:r>
          </a:p>
          <a:p>
            <a:pPr eaLnBrk="1" hangingPunct="1"/>
            <a:r>
              <a:rPr lang="ru-RU" altLang="ru-RU" sz="2900" dirty="0"/>
              <a:t>Он умеет отвечать на вопросы "кто", "что" и сам их задавать. </a:t>
            </a:r>
          </a:p>
        </p:txBody>
      </p:sp>
    </p:spTree>
    <p:extLst>
      <p:ext uri="{BB962C8B-B14F-4D97-AF65-F5344CB8AC3E}">
        <p14:creationId xmlns:p14="http://schemas.microsoft.com/office/powerpoint/2010/main" val="33220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0E50795-190F-48B7-8B98-18797A34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ВАЖНО!!!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EAD7662-2BC1-49BF-9DA1-506AB7164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 апреля в 9:00 стартует прием документов в первые классы школ </a:t>
            </a:r>
            <a:r>
              <a:rPr lang="ru-RU" dirty="0">
                <a:hlinkClick r:id="rId2"/>
              </a:rPr>
              <a:t>Тосненского района</a:t>
            </a:r>
            <a:endParaRPr lang="ru-RU" dirty="0"/>
          </a:p>
          <a:p>
            <a:r>
              <a:rPr lang="ru-RU" dirty="0"/>
              <a:t>Самый удобный способ подачи заявления - портал «Госуслуги»</a:t>
            </a:r>
          </a:p>
          <a:p>
            <a:r>
              <a:rPr lang="ru-RU" altLang="ru-RU" dirty="0">
                <a:solidFill>
                  <a:srgbClr val="000000"/>
                </a:solidFill>
                <a:latin typeface="-apple-system"/>
              </a:rPr>
              <a:t>У родителей есть возможность заполнить заявление заранее с 18.03 по ссылке </a:t>
            </a:r>
            <a:r>
              <a:rPr lang="ru-RU" altLang="ru-RU" sz="800" dirty="0"/>
              <a:t>  </a:t>
            </a:r>
            <a:r>
              <a:rPr lang="ru-RU" altLang="ru-RU" dirty="0"/>
              <a:t>   </a:t>
            </a:r>
            <a:r>
              <a:rPr lang="en-US" altLang="ru-RU" u="sng" dirty="0">
                <a:solidFill>
                  <a:srgbClr val="FF0000"/>
                </a:solidFill>
              </a:rPr>
              <a:t>www.gu.lenobl.ru </a:t>
            </a:r>
            <a:r>
              <a:rPr lang="ru-RU" altLang="ru-RU" u="sng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или </a:t>
            </a:r>
            <a:r>
              <a:rPr lang="en-US" dirty="0">
                <a:hlinkClick r:id="rId3"/>
              </a:rPr>
              <a:t>www.obr.lenreg.ru</a:t>
            </a:r>
            <a:endParaRPr lang="ru-RU" altLang="ru-RU" dirty="0"/>
          </a:p>
          <a:p>
            <a:r>
              <a:rPr lang="ru-RU" altLang="ru-RU" dirty="0"/>
              <a:t>  </a:t>
            </a:r>
            <a:r>
              <a:rPr lang="ru-RU" altLang="ru-RU" dirty="0">
                <a:solidFill>
                  <a:srgbClr val="000000"/>
                </a:solidFill>
                <a:latin typeface="-apple-system"/>
              </a:rPr>
              <a:t>  Черновик заявления будет сохранён в личном кабинете, а когда начнётся приём заявок, достаточно будет нажать кнопку «Отправить».</a:t>
            </a:r>
            <a:r>
              <a:rPr lang="ru-RU" altLang="ru-RU" sz="800" dirty="0"/>
              <a:t> </a:t>
            </a:r>
            <a:endParaRPr lang="ru-RU" altLang="ru-RU" sz="5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46" name="Picture 22" descr="👉🏼">
            <a:extLst>
              <a:ext uri="{FF2B5EF4-FFF2-40B4-BE49-F238E27FC236}">
                <a16:creationId xmlns:a16="http://schemas.microsoft.com/office/drawing/2014/main" id="{7BF7F709-C72C-4A9C-8BB7-C848E084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-68263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9331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1" y="456528"/>
            <a:ext cx="8229600" cy="52421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>
                <a:solidFill>
                  <a:srgbClr val="D60093"/>
                </a:solidFill>
              </a:rPr>
              <a:t>Подготовка к математике</a:t>
            </a:r>
            <a:r>
              <a:rPr lang="ru-RU" altLang="ru-RU" smtClean="0">
                <a:solidFill>
                  <a:srgbClr val="D60093"/>
                </a:solidFill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99591" y="1077235"/>
            <a:ext cx="7056785" cy="516007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ru-RU" altLang="ru-RU" sz="3300" dirty="0"/>
              <a:t>успешность в этом предмете зависит от освоения и умения </a:t>
            </a:r>
            <a:r>
              <a:rPr lang="ru-RU" altLang="ru-RU" sz="3300" dirty="0">
                <a:solidFill>
                  <a:srgbClr val="CC3300"/>
                </a:solidFill>
              </a:rPr>
              <a:t>двигаться в трёхмерном пространстве</a:t>
            </a:r>
            <a:r>
              <a:rPr lang="ru-RU" altLang="ru-RU" sz="3300" dirty="0"/>
              <a:t> "вверх-вниз", "вправо-влево", "прямо, по кругу, наискосок", "больше-меньше", "старше-моложе", "горизонтально-вертикально" и т.д.,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3300" dirty="0">
                <a:solidFill>
                  <a:srgbClr val="CC3300"/>
                </a:solidFill>
              </a:rPr>
              <a:t>объединять предметы в группы по одному признаку, сравнивать, владеть счётом в пределах 10.</a:t>
            </a:r>
          </a:p>
          <a:p>
            <a:pPr eaLnBrk="1" hangingPunct="1">
              <a:lnSpc>
                <a:spcPct val="110000"/>
              </a:lnSpc>
            </a:pPr>
            <a:endParaRPr lang="ru-RU" altLang="ru-RU" sz="33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1640" y="2420888"/>
            <a:ext cx="6224587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5700" dirty="0">
                <a:solidFill>
                  <a:srgbClr val="D60093"/>
                </a:solidFill>
              </a:rPr>
              <a:t>Часто задаваемые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17366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0728"/>
            <a:ext cx="9144000" cy="6293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>
                <a:solidFill>
                  <a:srgbClr val="D60093"/>
                </a:solidFill>
              </a:rPr>
              <a:t>Что спрашивают у ребенка при собеседовании?</a:t>
            </a:r>
            <a:r>
              <a:rPr lang="ru-RU" altLang="ru-RU" dirty="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71599" y="1988850"/>
            <a:ext cx="6912769" cy="453647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ru-RU" sz="3500" dirty="0"/>
              <a:t>На собеседовании, организуемом с целью знакомства с будущим первоклассником,  у ребенка проверяют </a:t>
            </a:r>
            <a:r>
              <a:rPr lang="ru-RU" altLang="ru-RU" sz="3500" dirty="0" err="1"/>
              <a:t>сформированность</a:t>
            </a:r>
            <a:r>
              <a:rPr lang="ru-RU" altLang="ru-RU" sz="3500" dirty="0"/>
              <a:t> тех умений, знаний и</a:t>
            </a:r>
            <a:r>
              <a:rPr lang="ru-RU" altLang="ru-RU" sz="3500" i="1" dirty="0"/>
              <a:t> </a:t>
            </a:r>
            <a:r>
              <a:rPr lang="ru-RU" altLang="ru-RU" sz="3500" dirty="0"/>
              <a:t>навыков, которые предусмотрены программой дошкольного общеобразовательного обучения. </a:t>
            </a:r>
            <a:endParaRPr lang="ru-RU" altLang="ru-RU" sz="3500" b="1" dirty="0"/>
          </a:p>
        </p:txBody>
      </p:sp>
    </p:spTree>
    <p:extLst>
      <p:ext uri="{BB962C8B-B14F-4D97-AF65-F5344CB8AC3E}">
        <p14:creationId xmlns:p14="http://schemas.microsoft.com/office/powerpoint/2010/main" val="22016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908720"/>
            <a:ext cx="6696744" cy="9361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700" dirty="0">
                <a:solidFill>
                  <a:srgbClr val="D60093"/>
                </a:solidFill>
              </a:rPr>
              <a:t>В соответствии с программой подготовительной группы д/с ребенок при поступлении в 1 класс должен:</a:t>
            </a:r>
            <a:r>
              <a:rPr lang="ru-RU" altLang="ru-RU" sz="3700" dirty="0">
                <a:solidFill>
                  <a:srgbClr val="D60093"/>
                </a:solidFill>
              </a:rPr>
              <a:t/>
            </a:r>
            <a:br>
              <a:rPr lang="ru-RU" altLang="ru-RU" sz="3700" dirty="0">
                <a:solidFill>
                  <a:srgbClr val="D60093"/>
                </a:solidFill>
              </a:rPr>
            </a:br>
            <a:endParaRPr lang="ru-RU" altLang="ru-RU" sz="3700" dirty="0">
              <a:solidFill>
                <a:srgbClr val="D60093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71601" y="1844834"/>
            <a:ext cx="7272807" cy="4536494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altLang="ru-RU" sz="2500" dirty="0"/>
              <a:t>Знать свое имя и фамилию, адрес, имена членов семьи. </a:t>
            </a:r>
          </a:p>
          <a:p>
            <a:pPr eaLnBrk="1" hangingPunct="1"/>
            <a:r>
              <a:rPr lang="ru-RU" altLang="ru-RU" sz="2500" dirty="0"/>
              <a:t>Знать времена года, названия месяцев, дней недели, уметь различать цвета. </a:t>
            </a:r>
          </a:p>
          <a:p>
            <a:pPr eaLnBrk="1" hangingPunct="1"/>
            <a:r>
              <a:rPr lang="ru-RU" altLang="ru-RU" sz="2500" dirty="0"/>
              <a:t>Уметь пересчитывать группы предметов в пределах 10. </a:t>
            </a:r>
          </a:p>
          <a:p>
            <a:pPr eaLnBrk="1" hangingPunct="1"/>
            <a:r>
              <a:rPr lang="ru-RU" altLang="ru-RU" sz="2500" dirty="0"/>
              <a:t>Уметь увеличивать или уменьшать группу предметов на заданное количество (решение задач с группами предметов),уравнивать множество предметов. </a:t>
            </a:r>
          </a:p>
          <a:p>
            <a:pPr eaLnBrk="1" hangingPunct="1"/>
            <a:r>
              <a:rPr lang="ru-RU" altLang="ru-RU" sz="2500" dirty="0"/>
              <a:t>Уметь сравнивать группы предметов -   больше, меньше или равно. </a:t>
            </a:r>
          </a:p>
          <a:p>
            <a:pPr eaLnBrk="1" hangingPunct="1"/>
            <a:r>
              <a:rPr lang="ru-RU" altLang="ru-RU" sz="2500" dirty="0"/>
              <a:t>Уметь объединять предметы в группы: мебель, транспорт, одежда, обувь, растения, животные и т. д.</a:t>
            </a:r>
          </a:p>
        </p:txBody>
      </p:sp>
    </p:spTree>
    <p:extLst>
      <p:ext uri="{BB962C8B-B14F-4D97-AF65-F5344CB8AC3E}">
        <p14:creationId xmlns:p14="http://schemas.microsoft.com/office/powerpoint/2010/main" val="28335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1440" y="-620706"/>
            <a:ext cx="9325440" cy="1044110"/>
          </a:xfrm>
        </p:spPr>
        <p:txBody>
          <a:bodyPr/>
          <a:lstStyle/>
          <a:p>
            <a:pPr eaLnBrk="1" hangingPunct="1"/>
            <a:r>
              <a:rPr lang="ru-RU" altLang="ru-RU" sz="2900">
                <a:solidFill>
                  <a:srgbClr val="D60093"/>
                </a:solidFill>
              </a:rPr>
              <a:t>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71599" y="750319"/>
            <a:ext cx="7488833" cy="566123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sz="2800" dirty="0"/>
              <a:t>Уметь находить в группе предметов лишний </a:t>
            </a:r>
          </a:p>
          <a:p>
            <a:pPr marL="0" indent="0" eaLnBrk="1" hangingPunct="1">
              <a:buNone/>
            </a:pPr>
            <a:r>
              <a:rPr lang="ru-RU" altLang="ru-RU" sz="2800" dirty="0"/>
              <a:t>(из группы «Одежда» убрать цветок).</a:t>
            </a:r>
            <a:r>
              <a:rPr lang="ru-RU" altLang="ru-RU" sz="2800" i="1" dirty="0"/>
              <a:t> </a:t>
            </a:r>
            <a:endParaRPr lang="ru-RU" altLang="ru-RU" sz="2800" dirty="0"/>
          </a:p>
          <a:p>
            <a:pPr eaLnBrk="1" hangingPunct="1"/>
            <a:r>
              <a:rPr lang="ru-RU" altLang="ru-RU" sz="2800" dirty="0"/>
              <a:t>Уметь высказывать свое мнение, построив законченное предложение. </a:t>
            </a:r>
          </a:p>
          <a:p>
            <a:pPr eaLnBrk="1" hangingPunct="1"/>
            <a:r>
              <a:rPr lang="ru-RU" altLang="ru-RU" sz="2800" dirty="0"/>
              <a:t>Иметь элементарные представления об окружающем мире</a:t>
            </a:r>
            <a:r>
              <a:rPr lang="ru-RU" altLang="ru-RU" sz="2800" dirty="0" smtClean="0"/>
              <a:t>: о </a:t>
            </a:r>
            <a:r>
              <a:rPr lang="ru-RU" altLang="ru-RU" sz="2800" dirty="0"/>
              <a:t>профессиях, о предметах живой и неживой природы, о правилах поведения в общественных местах. </a:t>
            </a:r>
          </a:p>
          <a:p>
            <a:pPr eaLnBrk="1" hangingPunct="1"/>
            <a:r>
              <a:rPr lang="ru-RU" altLang="ru-RU" sz="2800" dirty="0"/>
              <a:t>Иметь пространственные представления: право-лево,</a:t>
            </a:r>
            <a:br>
              <a:rPr lang="ru-RU" altLang="ru-RU" sz="2800" dirty="0"/>
            </a:br>
            <a:r>
              <a:rPr lang="ru-RU" altLang="ru-RU" sz="2800" dirty="0"/>
              <a:t>вверх-вниз, под, над, из-за, из-под чего-либо. </a:t>
            </a:r>
          </a:p>
          <a:p>
            <a:pPr eaLnBrk="1" hangingPunct="1"/>
            <a:r>
              <a:rPr lang="ru-RU" altLang="ru-RU" sz="2800" dirty="0"/>
              <a:t>Уметь культурно общаться с другими детьми. </a:t>
            </a:r>
          </a:p>
          <a:p>
            <a:pPr eaLnBrk="1" hangingPunct="1"/>
            <a:r>
              <a:rPr lang="ru-RU" altLang="ru-RU" sz="2800" dirty="0"/>
              <a:t>Слушать старших и выполнять их распоряжения.</a:t>
            </a:r>
          </a:p>
          <a:p>
            <a:pPr eaLnBrk="1" hangingPunct="1"/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5307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>
                <a:solidFill>
                  <a:srgbClr val="D60093"/>
                </a:solidFill>
              </a:rPr>
              <a:t>Обязательно ли ребенок </a:t>
            </a:r>
            <a:br>
              <a:rPr lang="ru-RU" altLang="ru-RU" sz="4000" dirty="0">
                <a:solidFill>
                  <a:srgbClr val="D60093"/>
                </a:solidFill>
              </a:rPr>
            </a:br>
            <a:r>
              <a:rPr lang="ru-RU" altLang="ru-RU" sz="4000" dirty="0">
                <a:solidFill>
                  <a:srgbClr val="D60093"/>
                </a:solidFill>
              </a:rPr>
              <a:t>должен уметь читать и писать к 1 классу?</a:t>
            </a:r>
            <a:r>
              <a:rPr lang="ru-RU" altLang="ru-RU" sz="4000" dirty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204872"/>
            <a:ext cx="7128792" cy="392585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3000"/>
              </a:lnSpc>
            </a:pPr>
            <a:r>
              <a:rPr lang="ru-RU" altLang="ru-RU" sz="3300" dirty="0"/>
              <a:t>Не обязательно.</a:t>
            </a:r>
          </a:p>
          <a:p>
            <a:pPr eaLnBrk="1" hangingPunct="1">
              <a:lnSpc>
                <a:spcPct val="83000"/>
              </a:lnSpc>
            </a:pPr>
            <a:r>
              <a:rPr lang="ru-RU" altLang="ru-RU" sz="3300" dirty="0"/>
              <a:t>Умение складывать из слогов слова еще не является умением читать. Многие дети с трудом осваивают эту сложную мыслительную операцию - не стоит их подгонять! </a:t>
            </a:r>
          </a:p>
          <a:p>
            <a:pPr eaLnBrk="1" hangingPunct="1">
              <a:lnSpc>
                <a:spcPct val="83000"/>
              </a:lnSpc>
            </a:pPr>
            <a:r>
              <a:rPr lang="ru-RU" altLang="ru-RU" sz="3300" dirty="0">
                <a:solidFill>
                  <a:srgbClr val="CC3300"/>
                </a:solidFill>
              </a:rPr>
              <a:t>Основными умениями при чтении являются понимание прочитанного текста, анализ описанной ситуации, ответы на вопросы после чтения. </a:t>
            </a:r>
          </a:p>
        </p:txBody>
      </p:sp>
    </p:spTree>
    <p:extLst>
      <p:ext uri="{BB962C8B-B14F-4D97-AF65-F5344CB8AC3E}">
        <p14:creationId xmlns:p14="http://schemas.microsoft.com/office/powerpoint/2010/main" val="9695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Сайт МБОУ «СОШ «4 г.Тосно</a:t>
            </a:r>
            <a:br>
              <a:rPr lang="ru-RU" sz="3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«Прием в первый класс»</a:t>
            </a:r>
            <a:endParaRPr lang="ru-RU" sz="32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69" y="2119313"/>
            <a:ext cx="3603625" cy="3603625"/>
          </a:xfrm>
        </p:spPr>
      </p:pic>
    </p:spTree>
    <p:extLst>
      <p:ext uri="{BB962C8B-B14F-4D97-AF65-F5344CB8AC3E}">
        <p14:creationId xmlns:p14="http://schemas.microsoft.com/office/powerpoint/2010/main" val="9680494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Чат Сферум «Первоклассники МБОУ «СОШ №4 г.Тосно»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32" y="2348880"/>
            <a:ext cx="3603625" cy="3603625"/>
          </a:xfrm>
        </p:spPr>
      </p:pic>
    </p:spTree>
    <p:extLst>
      <p:ext uri="{BB962C8B-B14F-4D97-AF65-F5344CB8AC3E}">
        <p14:creationId xmlns:p14="http://schemas.microsoft.com/office/powerpoint/2010/main" val="1471038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83225"/>
          </a:xfrm>
        </p:spPr>
        <p:txBody>
          <a:bodyPr>
            <a:normAutofit/>
          </a:bodyPr>
          <a:lstStyle/>
          <a:p>
            <a:r>
              <a:rPr lang="ru-RU" sz="45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5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800636" cy="4176464"/>
          </a:xfrm>
        </p:spPr>
      </p:pic>
    </p:spTree>
    <p:extLst>
      <p:ext uri="{BB962C8B-B14F-4D97-AF65-F5344CB8AC3E}">
        <p14:creationId xmlns:p14="http://schemas.microsoft.com/office/powerpoint/2010/main" val="217571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Прием в первые классы включает три процедуры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04864"/>
            <a:ext cx="6480720" cy="3875261"/>
          </a:xfrm>
        </p:spPr>
        <p:txBody>
          <a:bodyPr>
            <a:normAutofit/>
          </a:bodyPr>
          <a:lstStyle/>
          <a:p>
            <a:r>
              <a:rPr lang="ru-RU" b="1" dirty="0"/>
              <a:t>Подача электронного заявления  родителями (законными представителями).</a:t>
            </a:r>
          </a:p>
          <a:p>
            <a:pPr algn="just"/>
            <a:r>
              <a:rPr lang="ru-RU" b="1" dirty="0"/>
              <a:t>Предоставление документов в образовательную организацию.</a:t>
            </a:r>
          </a:p>
          <a:p>
            <a:pPr algn="just"/>
            <a:r>
              <a:rPr lang="ru-RU" b="1" dirty="0"/>
              <a:t>Решение о зачислении или отказе в зачислении в образовательную организацию.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41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Прием в 1 класс на будущий (2024-2025) учебный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Сроки подачи заявлений в 1-е классы </a:t>
            </a:r>
          </a:p>
          <a:p>
            <a:r>
              <a:rPr lang="ru-RU" b="1" dirty="0"/>
              <a:t>1 этап: с 01.04.2024 по 30.06.2024</a:t>
            </a:r>
            <a:endParaRPr lang="ru-RU" dirty="0"/>
          </a:p>
          <a:p>
            <a:r>
              <a:rPr lang="ru-RU" b="1" dirty="0"/>
              <a:t>2 этап: с 06.07.2024 по 05.09.2024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dirty="0"/>
              <a:t>Подача заявлений в 1-е классы общеобразовательных организаций на 2024-2025 учебный год осуществляется в соответствии с указанными сроками этапов. По отправленным ДО начала этапа заявлениям будет вынесено отрицательное решение.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приема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Прием в 1 класс на будущий (2024-2025) учебный год начинается  1 апреля 2024 в 9:00</a:t>
            </a:r>
          </a:p>
          <a:p>
            <a:r>
              <a:rPr lang="ru-RU" b="1" dirty="0"/>
              <a:t>Вакантных мест – 100 ( 4 класса)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 этап: </a:t>
            </a:r>
            <a:br>
              <a:rPr lang="ru-RU" b="1" dirty="0"/>
            </a:br>
            <a:r>
              <a:rPr lang="ru-RU" b="1" dirty="0"/>
              <a:t>с 01.04.2024 по 30.06.2024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 этом этапе  зачисляются:</a:t>
            </a:r>
          </a:p>
          <a:p>
            <a:r>
              <a:rPr lang="ru-RU" dirty="0"/>
              <a:t>1) в первую очередь дети, чьи старшие братья и сестры уже обучаются в данной образовательной организации. А  также дети, имеющие преимущественное право в соответствии с федеральным законодательством и проживающие на закрепленной территории;</a:t>
            </a:r>
          </a:p>
          <a:p>
            <a:r>
              <a:rPr lang="ru-RU" dirty="0"/>
              <a:t>2) во вторую очередь остальные дети, проживающие на закрепленной территории.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 этап: </a:t>
            </a:r>
            <a:br>
              <a:rPr lang="ru-RU" b="1" dirty="0"/>
            </a:br>
            <a:r>
              <a:rPr lang="ru-RU" b="1" dirty="0"/>
              <a:t>с 06.07.2024 по 05.09.2024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Подача заявлений гражданами, дети которых не проживают на закрепленной территории</a:t>
            </a:r>
          </a:p>
          <a:p>
            <a:r>
              <a:rPr lang="ru-RU" dirty="0"/>
              <a:t>Закрепленная территория – территория района, за которой закреплена общеобразовательная организация в соответствии с </a:t>
            </a:r>
            <a:r>
              <a:rPr lang="ru-RU" dirty="0">
                <a:hlinkClick r:id="rId2"/>
              </a:rPr>
              <a:t>распорядительным актом</a:t>
            </a:r>
            <a:r>
              <a:rPr lang="ru-RU" dirty="0"/>
              <a:t> (Постановление №900-па, от 15.03.2023) органа местного самоуправления Ленинградской области.</a:t>
            </a:r>
          </a:p>
          <a:p>
            <a:r>
              <a:rPr lang="ru-RU" u="sng" dirty="0"/>
              <a:t>Критерии приема: </a:t>
            </a:r>
            <a:r>
              <a:rPr lang="ru-RU" dirty="0"/>
              <a:t>свободные места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705</TotalTime>
  <Words>2247</Words>
  <Application>Microsoft Office PowerPoint</Application>
  <PresentationFormat>Экран (4:3)</PresentationFormat>
  <Paragraphs>204</Paragraphs>
  <Slides>48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60" baseType="lpstr">
      <vt:lpstr>-apple-system</vt:lpstr>
      <vt:lpstr>Arial</vt:lpstr>
      <vt:lpstr>Bookman Old Style</vt:lpstr>
      <vt:lpstr>Brush Script MT</vt:lpstr>
      <vt:lpstr>Calibri</vt:lpstr>
      <vt:lpstr>Constantia</vt:lpstr>
      <vt:lpstr>Franklin Gothic Book</vt:lpstr>
      <vt:lpstr>Rage Italic</vt:lpstr>
      <vt:lpstr>Times New Roman</vt:lpstr>
      <vt:lpstr>Verdana</vt:lpstr>
      <vt:lpstr>Wingdings</vt:lpstr>
      <vt:lpstr>Кнопка</vt:lpstr>
      <vt:lpstr> Родительское собрание  16   марта 2024 г.</vt:lpstr>
      <vt:lpstr>Презентация PowerPoint</vt:lpstr>
      <vt:lpstr>Повестка дня:</vt:lpstr>
      <vt:lpstr>ВАЖНО!!!</vt:lpstr>
      <vt:lpstr>Прием в первые классы включает три процедуры</vt:lpstr>
      <vt:lpstr>Прием в 1 класс на будущий (2024-2025) учебный год</vt:lpstr>
      <vt:lpstr>Начало приема </vt:lpstr>
      <vt:lpstr>1 этап:  с 01.04.2024 по 30.06.2024</vt:lpstr>
      <vt:lpstr>2 этап:  с 06.07.2024 по 05.09.2024</vt:lpstr>
      <vt:lpstr> Микрорайон учреждения по приему детей на обучение в  1 класс:</vt:lpstr>
      <vt:lpstr>Особенности предоставления услуг в электронном виде</vt:lpstr>
      <vt:lpstr>Презентация PowerPoint</vt:lpstr>
      <vt:lpstr>Презентация PowerPoint</vt:lpstr>
      <vt:lpstr>2 способ подачи заявления</vt:lpstr>
      <vt:lpstr>3 способ подачи заявления</vt:lpstr>
      <vt:lpstr>II шаг. Предоставление документов в общеобразовательную организацию;</vt:lpstr>
      <vt:lpstr>Для приема в 1-й класс общеобразовательной организации родители предъявляют в общеобразовательную организацию следующие документы:</vt:lpstr>
      <vt:lpstr>ВАЖНО!!!</vt:lpstr>
      <vt:lpstr>III шаг. Принятие общеобразовательной организацией решения о зачислении ребенка в первый класс или об отказе в зачислении.</vt:lpstr>
      <vt:lpstr>Категории детей, имеющих внеочередное право при зачислении в первые классы в соответствии  законодательством</vt:lpstr>
      <vt:lpstr>Преимущественное право на обучение по программам начального общего образования</vt:lpstr>
      <vt:lpstr>Документы для предоставления в ОУ</vt:lpstr>
      <vt:lpstr>Зачисление /отказ в зачислении</vt:lpstr>
      <vt:lpstr>http://school4.tsn.47edu.ru/</vt:lpstr>
      <vt:lpstr>Презентация PowerPoint</vt:lpstr>
      <vt:lpstr>Горячая линия:</vt:lpstr>
      <vt:lpstr>Ваш ребёнок идет в школу </vt:lpstr>
      <vt:lpstr>Критерии готовности ребёнка  к школе</vt:lpstr>
      <vt:lpstr>Физическая готовность</vt:lpstr>
      <vt:lpstr>Нравственная готовность</vt:lpstr>
      <vt:lpstr> Психологическая готовность</vt:lpstr>
      <vt:lpstr>Развитие школьно-значимых психологических функций: </vt:lpstr>
      <vt:lpstr>Развитие школьно-значимых психологических функций: </vt:lpstr>
      <vt:lpstr>Мыслительная готовность</vt:lpstr>
      <vt:lpstr>Как ЗАНИМАТЬСЯ с детьми</vt:lpstr>
      <vt:lpstr> Важен не объем знаний ребенка, а качество знаний.</vt:lpstr>
      <vt:lpstr>Подготовка к чтению:</vt:lpstr>
      <vt:lpstr>Подготовка к письму:</vt:lpstr>
      <vt:lpstr>Подготовка к обучению грамоте:</vt:lpstr>
      <vt:lpstr>Подготовка к математике:</vt:lpstr>
      <vt:lpstr>Часто задаваемые вопросы</vt:lpstr>
      <vt:lpstr>Что спрашивают у ребенка при собеседовании? </vt:lpstr>
      <vt:lpstr>В соответствии с программой подготовительной группы д/с ребенок при поступлении в 1 класс должен: </vt:lpstr>
      <vt:lpstr>!</vt:lpstr>
      <vt:lpstr>Обязательно ли ребенок  должен уметь читать и писать к 1 классу? </vt:lpstr>
      <vt:lpstr>Сайт МБОУ «СОШ «4 г.Тосно «Прием в первый класс»</vt:lpstr>
      <vt:lpstr>Чат Сферум «Первоклассники МБОУ «СОШ №4 г.Тосно»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1</cp:lastModifiedBy>
  <cp:revision>77</cp:revision>
  <dcterms:created xsi:type="dcterms:W3CDTF">2015-11-23T07:51:20Z</dcterms:created>
  <dcterms:modified xsi:type="dcterms:W3CDTF">2024-03-22T10:58:49Z</dcterms:modified>
</cp:coreProperties>
</file>